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320" r:id="rId28"/>
    <p:sldId id="321" r:id="rId29"/>
    <p:sldId id="322" r:id="rId30"/>
    <p:sldId id="323" r:id="rId31"/>
    <p:sldId id="324" r:id="rId32"/>
    <p:sldId id="325" r:id="rId33"/>
    <p:sldId id="326" r:id="rId34"/>
    <p:sldId id="330" r:id="rId35"/>
    <p:sldId id="331" r:id="rId36"/>
    <p:sldId id="332" r:id="rId37"/>
    <p:sldId id="333" r:id="rId38"/>
    <p:sldId id="335" r:id="rId39"/>
    <p:sldId id="336" r:id="rId40"/>
    <p:sldId id="338" r:id="rId41"/>
    <p:sldId id="339" r:id="rId42"/>
    <p:sldId id="340" r:id="rId43"/>
    <p:sldId id="341" r:id="rId44"/>
    <p:sldId id="342" r:id="rId45"/>
    <p:sldId id="343" r:id="rId46"/>
    <p:sldId id="344" r:id="rId47"/>
    <p:sldId id="345" r:id="rId48"/>
    <p:sldId id="346" r:id="rId49"/>
    <p:sldId id="347"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0356D-FAA9-445A-B988-ED0DA045F2E6}" type="doc">
      <dgm:prSet loTypeId="urn:microsoft.com/office/officeart/2008/layout/VerticalCurvedList" loCatId="list" qsTypeId="urn:microsoft.com/office/officeart/2005/8/quickstyle/simple2" qsCatId="simple" csTypeId="urn:microsoft.com/office/officeart/2005/8/colors/accent3_4" csCatId="accent3" phldr="1"/>
      <dgm:spPr/>
    </dgm:pt>
    <dgm:pt modelId="{E13674D0-621E-4D87-A6FE-A4720E0889EB}">
      <dgm:prSet phldrT="[Text]" custT="1"/>
      <dgm:spPr/>
      <dgm:t>
        <a:bodyPr/>
        <a:lstStyle/>
        <a:p>
          <a:r>
            <a:rPr lang="en-US" sz="2000" dirty="0" smtClean="0">
              <a:latin typeface="Candara" panose="020E0502030303020204" pitchFamily="34" charset="0"/>
            </a:rPr>
            <a:t>Test policy of the organization</a:t>
          </a:r>
          <a:endParaRPr lang="en-US" sz="2000" dirty="0">
            <a:latin typeface="Candara" panose="020E0502030303020204" pitchFamily="34" charset="0"/>
          </a:endParaRPr>
        </a:p>
      </dgm:t>
    </dgm:pt>
    <dgm:pt modelId="{A6195A60-C834-4D33-A165-499A1F69B07F}" type="parTrans" cxnId="{E189A79D-DDF5-400F-9147-F2B1033611FF}">
      <dgm:prSet/>
      <dgm:spPr/>
      <dgm:t>
        <a:bodyPr/>
        <a:lstStyle/>
        <a:p>
          <a:endParaRPr lang="en-US">
            <a:latin typeface="Candara" panose="020E0502030303020204" pitchFamily="34" charset="0"/>
          </a:endParaRPr>
        </a:p>
      </dgm:t>
    </dgm:pt>
    <dgm:pt modelId="{A543C659-4948-4FF6-9EB7-C920DE7122FE}" type="sibTrans" cxnId="{E189A79D-DDF5-400F-9147-F2B1033611FF}">
      <dgm:prSet/>
      <dgm:spPr/>
      <dgm:t>
        <a:bodyPr/>
        <a:lstStyle/>
        <a:p>
          <a:endParaRPr lang="en-US">
            <a:latin typeface="Candara" panose="020E0502030303020204" pitchFamily="34" charset="0"/>
          </a:endParaRPr>
        </a:p>
      </dgm:t>
    </dgm:pt>
    <dgm:pt modelId="{4A65A7A9-8F92-479C-A4E8-626AEC4EAC9E}">
      <dgm:prSet phldrT="[Text]" custT="1"/>
      <dgm:spPr>
        <a:solidFill>
          <a:srgbClr val="787878"/>
        </a:solidFill>
      </dgm:spPr>
      <dgm:t>
        <a:bodyPr/>
        <a:lstStyle/>
        <a:p>
          <a:r>
            <a:rPr lang="en-US" sz="2000" dirty="0" smtClean="0">
              <a:latin typeface="Candara" panose="020E0502030303020204" pitchFamily="34" charset="0"/>
            </a:rPr>
            <a:t>Scope of testing</a:t>
          </a:r>
          <a:endParaRPr lang="en-US" sz="2000" dirty="0">
            <a:latin typeface="Candara" panose="020E0502030303020204" pitchFamily="34" charset="0"/>
          </a:endParaRPr>
        </a:p>
      </dgm:t>
    </dgm:pt>
    <dgm:pt modelId="{455E563B-0718-47FA-8E13-A71F493B06E7}" type="parTrans" cxnId="{4F6234F0-C97D-4525-87B0-B4A64EE88232}">
      <dgm:prSet/>
      <dgm:spPr/>
      <dgm:t>
        <a:bodyPr/>
        <a:lstStyle/>
        <a:p>
          <a:endParaRPr lang="en-US">
            <a:latin typeface="Candara" panose="020E0502030303020204" pitchFamily="34" charset="0"/>
          </a:endParaRPr>
        </a:p>
      </dgm:t>
    </dgm:pt>
    <dgm:pt modelId="{C692A8E3-D4E4-4CE2-8677-D1BDB6F0AEEB}" type="sibTrans" cxnId="{4F6234F0-C97D-4525-87B0-B4A64EE88232}">
      <dgm:prSet/>
      <dgm:spPr/>
      <dgm:t>
        <a:bodyPr/>
        <a:lstStyle/>
        <a:p>
          <a:endParaRPr lang="en-US">
            <a:latin typeface="Candara" panose="020E0502030303020204" pitchFamily="34" charset="0"/>
          </a:endParaRPr>
        </a:p>
      </dgm:t>
    </dgm:pt>
    <dgm:pt modelId="{1D9FA69E-1A16-4C75-B0C5-267C192B9D19}">
      <dgm:prSet phldrT="[Text]" custT="1"/>
      <dgm:spPr>
        <a:solidFill>
          <a:srgbClr val="787878"/>
        </a:solidFill>
      </dgm:spPr>
      <dgm:t>
        <a:bodyPr/>
        <a:lstStyle/>
        <a:p>
          <a:r>
            <a:rPr lang="en-US" sz="2000" dirty="0" smtClean="0">
              <a:latin typeface="Candara" panose="020E0502030303020204" pitchFamily="34" charset="0"/>
            </a:rPr>
            <a:t>Objectives, risks, constraints</a:t>
          </a:r>
          <a:endParaRPr lang="en-US" sz="2000" dirty="0">
            <a:latin typeface="Candara" panose="020E0502030303020204" pitchFamily="34" charset="0"/>
          </a:endParaRPr>
        </a:p>
      </dgm:t>
    </dgm:pt>
    <dgm:pt modelId="{B428423A-AD8F-4043-AB29-D968756A6221}" type="parTrans" cxnId="{21757579-B9FC-495B-98AF-7570AC61E279}">
      <dgm:prSet/>
      <dgm:spPr/>
      <dgm:t>
        <a:bodyPr/>
        <a:lstStyle/>
        <a:p>
          <a:endParaRPr lang="en-US">
            <a:latin typeface="Candara" panose="020E0502030303020204" pitchFamily="34" charset="0"/>
          </a:endParaRPr>
        </a:p>
      </dgm:t>
    </dgm:pt>
    <dgm:pt modelId="{620F7D75-6B10-4BBB-8C59-8CE82E4283F7}" type="sibTrans" cxnId="{21757579-B9FC-495B-98AF-7570AC61E279}">
      <dgm:prSet/>
      <dgm:spPr/>
      <dgm:t>
        <a:bodyPr/>
        <a:lstStyle/>
        <a:p>
          <a:endParaRPr lang="en-US">
            <a:latin typeface="Candara" panose="020E0502030303020204" pitchFamily="34" charset="0"/>
          </a:endParaRPr>
        </a:p>
      </dgm:t>
    </dgm:pt>
    <dgm:pt modelId="{20C14246-8639-4962-9728-9C013FEF7AB6}">
      <dgm:prSet phldrT="[Text]" custT="1"/>
      <dgm:spPr>
        <a:solidFill>
          <a:srgbClr val="787878"/>
        </a:solidFill>
      </dgm:spPr>
      <dgm:t>
        <a:bodyPr/>
        <a:lstStyle/>
        <a:p>
          <a:r>
            <a:rPr lang="en-US" sz="2000" dirty="0" smtClean="0">
              <a:latin typeface="Candara" panose="020E0502030303020204" pitchFamily="34" charset="0"/>
            </a:rPr>
            <a:t>Criticality, testability and the availability of resources</a:t>
          </a:r>
          <a:endParaRPr lang="en-US" sz="2000" dirty="0">
            <a:latin typeface="Candara" panose="020E0502030303020204" pitchFamily="34" charset="0"/>
          </a:endParaRPr>
        </a:p>
      </dgm:t>
    </dgm:pt>
    <dgm:pt modelId="{0C6221A7-2B7B-4EC9-9783-124C758022A4}" type="parTrans" cxnId="{1344D384-4D19-46FC-AF76-28FC12D5B7B3}">
      <dgm:prSet/>
      <dgm:spPr/>
      <dgm:t>
        <a:bodyPr/>
        <a:lstStyle/>
        <a:p>
          <a:endParaRPr lang="en-US">
            <a:latin typeface="Candara" panose="020E0502030303020204" pitchFamily="34" charset="0"/>
          </a:endParaRPr>
        </a:p>
      </dgm:t>
    </dgm:pt>
    <dgm:pt modelId="{3C9859AF-B526-4400-AA3D-7ABA63E2C92C}" type="sibTrans" cxnId="{1344D384-4D19-46FC-AF76-28FC12D5B7B3}">
      <dgm:prSet/>
      <dgm:spPr/>
      <dgm:t>
        <a:bodyPr/>
        <a:lstStyle/>
        <a:p>
          <a:endParaRPr lang="en-US">
            <a:latin typeface="Candara" panose="020E0502030303020204" pitchFamily="34" charset="0"/>
          </a:endParaRPr>
        </a:p>
      </dgm:t>
    </dgm:pt>
    <dgm:pt modelId="{C9FDF1AE-128E-4FBF-92E4-84A40094D0B1}" type="pres">
      <dgm:prSet presAssocID="{9640356D-FAA9-445A-B988-ED0DA045F2E6}" presName="Name0" presStyleCnt="0">
        <dgm:presLayoutVars>
          <dgm:chMax val="7"/>
          <dgm:chPref val="7"/>
          <dgm:dir/>
        </dgm:presLayoutVars>
      </dgm:prSet>
      <dgm:spPr/>
    </dgm:pt>
    <dgm:pt modelId="{2EEE73D0-D7B9-42BB-AE5A-D9EFB91CB52D}" type="pres">
      <dgm:prSet presAssocID="{9640356D-FAA9-445A-B988-ED0DA045F2E6}" presName="Name1" presStyleCnt="0"/>
      <dgm:spPr/>
    </dgm:pt>
    <dgm:pt modelId="{F15F3042-CBB5-45F9-B04C-D7125C9DFAB6}" type="pres">
      <dgm:prSet presAssocID="{9640356D-FAA9-445A-B988-ED0DA045F2E6}" presName="cycle" presStyleCnt="0"/>
      <dgm:spPr/>
    </dgm:pt>
    <dgm:pt modelId="{00FC2205-41D1-4586-B315-2A1E9167965C}" type="pres">
      <dgm:prSet presAssocID="{9640356D-FAA9-445A-B988-ED0DA045F2E6}" presName="srcNode" presStyleLbl="node1" presStyleIdx="0" presStyleCnt="4"/>
      <dgm:spPr/>
    </dgm:pt>
    <dgm:pt modelId="{2B7062CB-0736-4A09-9EA4-0D1340606027}" type="pres">
      <dgm:prSet presAssocID="{9640356D-FAA9-445A-B988-ED0DA045F2E6}" presName="conn" presStyleLbl="parChTrans1D2" presStyleIdx="0" presStyleCnt="1"/>
      <dgm:spPr/>
      <dgm:t>
        <a:bodyPr/>
        <a:lstStyle/>
        <a:p>
          <a:endParaRPr lang="en-US"/>
        </a:p>
      </dgm:t>
    </dgm:pt>
    <dgm:pt modelId="{1D1A5344-9265-4232-ABC5-C47DF7677CF9}" type="pres">
      <dgm:prSet presAssocID="{9640356D-FAA9-445A-B988-ED0DA045F2E6}" presName="extraNode" presStyleLbl="node1" presStyleIdx="0" presStyleCnt="4"/>
      <dgm:spPr/>
    </dgm:pt>
    <dgm:pt modelId="{87BE0D82-0B84-4ACF-B773-1DF4E5A78380}" type="pres">
      <dgm:prSet presAssocID="{9640356D-FAA9-445A-B988-ED0DA045F2E6}" presName="dstNode" presStyleLbl="node1" presStyleIdx="0" presStyleCnt="4"/>
      <dgm:spPr/>
    </dgm:pt>
    <dgm:pt modelId="{B7BE8255-C049-4293-A266-3F9D3B597D47}" type="pres">
      <dgm:prSet presAssocID="{E13674D0-621E-4D87-A6FE-A4720E0889EB}" presName="text_1" presStyleLbl="node1" presStyleIdx="0" presStyleCnt="4">
        <dgm:presLayoutVars>
          <dgm:bulletEnabled val="1"/>
        </dgm:presLayoutVars>
      </dgm:prSet>
      <dgm:spPr/>
      <dgm:t>
        <a:bodyPr/>
        <a:lstStyle/>
        <a:p>
          <a:endParaRPr lang="en-US"/>
        </a:p>
      </dgm:t>
    </dgm:pt>
    <dgm:pt modelId="{FA710BE7-1D0A-4F0F-A90C-64DAC8E0F42C}" type="pres">
      <dgm:prSet presAssocID="{E13674D0-621E-4D87-A6FE-A4720E0889EB}" presName="accent_1" presStyleCnt="0"/>
      <dgm:spPr/>
    </dgm:pt>
    <dgm:pt modelId="{B693C648-0B4B-43BE-B2F1-4E5BCDD99CB1}" type="pres">
      <dgm:prSet presAssocID="{E13674D0-621E-4D87-A6FE-A4720E0889EB}" presName="accentRepeatNode" presStyleLbl="solidFgAcc1" presStyleIdx="0" presStyleCnt="4"/>
      <dgm:spPr/>
    </dgm:pt>
    <dgm:pt modelId="{63FCA66A-0427-40BC-904D-099D18FC12AF}" type="pres">
      <dgm:prSet presAssocID="{4A65A7A9-8F92-479C-A4E8-626AEC4EAC9E}" presName="text_2" presStyleLbl="node1" presStyleIdx="1" presStyleCnt="4">
        <dgm:presLayoutVars>
          <dgm:bulletEnabled val="1"/>
        </dgm:presLayoutVars>
      </dgm:prSet>
      <dgm:spPr/>
      <dgm:t>
        <a:bodyPr/>
        <a:lstStyle/>
        <a:p>
          <a:endParaRPr lang="en-US"/>
        </a:p>
      </dgm:t>
    </dgm:pt>
    <dgm:pt modelId="{F6A9FC87-0D45-485D-BD74-08BC399B447A}" type="pres">
      <dgm:prSet presAssocID="{4A65A7A9-8F92-479C-A4E8-626AEC4EAC9E}" presName="accent_2" presStyleCnt="0"/>
      <dgm:spPr/>
    </dgm:pt>
    <dgm:pt modelId="{2B35CDF2-38A0-4519-A257-84D2FACC0201}" type="pres">
      <dgm:prSet presAssocID="{4A65A7A9-8F92-479C-A4E8-626AEC4EAC9E}" presName="accentRepeatNode" presStyleLbl="solidFgAcc1" presStyleIdx="1" presStyleCnt="4"/>
      <dgm:spPr/>
    </dgm:pt>
    <dgm:pt modelId="{781055CD-600B-4A2D-A896-D2D7D0D55704}" type="pres">
      <dgm:prSet presAssocID="{1D9FA69E-1A16-4C75-B0C5-267C192B9D19}" presName="text_3" presStyleLbl="node1" presStyleIdx="2" presStyleCnt="4">
        <dgm:presLayoutVars>
          <dgm:bulletEnabled val="1"/>
        </dgm:presLayoutVars>
      </dgm:prSet>
      <dgm:spPr/>
      <dgm:t>
        <a:bodyPr/>
        <a:lstStyle/>
        <a:p>
          <a:endParaRPr lang="en-US"/>
        </a:p>
      </dgm:t>
    </dgm:pt>
    <dgm:pt modelId="{A845E84F-8FF6-42E9-9C24-ECD4F5597973}" type="pres">
      <dgm:prSet presAssocID="{1D9FA69E-1A16-4C75-B0C5-267C192B9D19}" presName="accent_3" presStyleCnt="0"/>
      <dgm:spPr/>
    </dgm:pt>
    <dgm:pt modelId="{E9135E51-05BB-4603-8DD8-F53802C668A1}" type="pres">
      <dgm:prSet presAssocID="{1D9FA69E-1A16-4C75-B0C5-267C192B9D19}" presName="accentRepeatNode" presStyleLbl="solidFgAcc1" presStyleIdx="2" presStyleCnt="4"/>
      <dgm:spPr/>
    </dgm:pt>
    <dgm:pt modelId="{1327EF9F-F214-4918-A726-245151B5B0B4}" type="pres">
      <dgm:prSet presAssocID="{20C14246-8639-4962-9728-9C013FEF7AB6}" presName="text_4" presStyleLbl="node1" presStyleIdx="3" presStyleCnt="4">
        <dgm:presLayoutVars>
          <dgm:bulletEnabled val="1"/>
        </dgm:presLayoutVars>
      </dgm:prSet>
      <dgm:spPr/>
      <dgm:t>
        <a:bodyPr/>
        <a:lstStyle/>
        <a:p>
          <a:endParaRPr lang="en-US"/>
        </a:p>
      </dgm:t>
    </dgm:pt>
    <dgm:pt modelId="{FC50C8C1-3B1C-44FD-94A9-14DCE00206E5}" type="pres">
      <dgm:prSet presAssocID="{20C14246-8639-4962-9728-9C013FEF7AB6}" presName="accent_4" presStyleCnt="0"/>
      <dgm:spPr/>
    </dgm:pt>
    <dgm:pt modelId="{9C81FA30-9896-424E-9733-74F39E97533D}" type="pres">
      <dgm:prSet presAssocID="{20C14246-8639-4962-9728-9C013FEF7AB6}" presName="accentRepeatNode" presStyleLbl="solidFgAcc1" presStyleIdx="3" presStyleCnt="4"/>
      <dgm:spPr/>
    </dgm:pt>
  </dgm:ptLst>
  <dgm:cxnLst>
    <dgm:cxn modelId="{A69701C8-355C-440C-B8D4-9330A4DCDD82}" type="presOf" srcId="{9640356D-FAA9-445A-B988-ED0DA045F2E6}" destId="{C9FDF1AE-128E-4FBF-92E4-84A40094D0B1}" srcOrd="0" destOrd="0" presId="urn:microsoft.com/office/officeart/2008/layout/VerticalCurvedList"/>
    <dgm:cxn modelId="{64D688F4-4A94-4ED2-88B8-844D8FAB132C}" type="presOf" srcId="{1D9FA69E-1A16-4C75-B0C5-267C192B9D19}" destId="{781055CD-600B-4A2D-A896-D2D7D0D55704}" srcOrd="0" destOrd="0" presId="urn:microsoft.com/office/officeart/2008/layout/VerticalCurvedList"/>
    <dgm:cxn modelId="{E189A79D-DDF5-400F-9147-F2B1033611FF}" srcId="{9640356D-FAA9-445A-B988-ED0DA045F2E6}" destId="{E13674D0-621E-4D87-A6FE-A4720E0889EB}" srcOrd="0" destOrd="0" parTransId="{A6195A60-C834-4D33-A165-499A1F69B07F}" sibTransId="{A543C659-4948-4FF6-9EB7-C920DE7122FE}"/>
    <dgm:cxn modelId="{E9B59B29-61FB-414A-A7C9-81C286C6214E}" type="presOf" srcId="{4A65A7A9-8F92-479C-A4E8-626AEC4EAC9E}" destId="{63FCA66A-0427-40BC-904D-099D18FC12AF}" srcOrd="0" destOrd="0" presId="urn:microsoft.com/office/officeart/2008/layout/VerticalCurvedList"/>
    <dgm:cxn modelId="{1344D384-4D19-46FC-AF76-28FC12D5B7B3}" srcId="{9640356D-FAA9-445A-B988-ED0DA045F2E6}" destId="{20C14246-8639-4962-9728-9C013FEF7AB6}" srcOrd="3" destOrd="0" parTransId="{0C6221A7-2B7B-4EC9-9783-124C758022A4}" sibTransId="{3C9859AF-B526-4400-AA3D-7ABA63E2C92C}"/>
    <dgm:cxn modelId="{37FF692F-340F-4AAA-B493-AFC5D96BD305}" type="presOf" srcId="{20C14246-8639-4962-9728-9C013FEF7AB6}" destId="{1327EF9F-F214-4918-A726-245151B5B0B4}" srcOrd="0" destOrd="0" presId="urn:microsoft.com/office/officeart/2008/layout/VerticalCurvedList"/>
    <dgm:cxn modelId="{21757579-B9FC-495B-98AF-7570AC61E279}" srcId="{9640356D-FAA9-445A-B988-ED0DA045F2E6}" destId="{1D9FA69E-1A16-4C75-B0C5-267C192B9D19}" srcOrd="2" destOrd="0" parTransId="{B428423A-AD8F-4043-AB29-D968756A6221}" sibTransId="{620F7D75-6B10-4BBB-8C59-8CE82E4283F7}"/>
    <dgm:cxn modelId="{DC027792-B7DF-4CC9-912A-DA198876CFBB}" type="presOf" srcId="{A543C659-4948-4FF6-9EB7-C920DE7122FE}" destId="{2B7062CB-0736-4A09-9EA4-0D1340606027}" srcOrd="0" destOrd="0" presId="urn:microsoft.com/office/officeart/2008/layout/VerticalCurvedList"/>
    <dgm:cxn modelId="{4F6234F0-C97D-4525-87B0-B4A64EE88232}" srcId="{9640356D-FAA9-445A-B988-ED0DA045F2E6}" destId="{4A65A7A9-8F92-479C-A4E8-626AEC4EAC9E}" srcOrd="1" destOrd="0" parTransId="{455E563B-0718-47FA-8E13-A71F493B06E7}" sibTransId="{C692A8E3-D4E4-4CE2-8677-D1BDB6F0AEEB}"/>
    <dgm:cxn modelId="{59A0EE32-2197-4DB3-BCB6-346CF4C0F49E}" type="presOf" srcId="{E13674D0-621E-4D87-A6FE-A4720E0889EB}" destId="{B7BE8255-C049-4293-A266-3F9D3B597D47}" srcOrd="0" destOrd="0" presId="urn:microsoft.com/office/officeart/2008/layout/VerticalCurvedList"/>
    <dgm:cxn modelId="{686BAF40-4FCE-4E30-A6BF-6F9BFE6D5887}" type="presParOf" srcId="{C9FDF1AE-128E-4FBF-92E4-84A40094D0B1}" destId="{2EEE73D0-D7B9-42BB-AE5A-D9EFB91CB52D}" srcOrd="0" destOrd="0" presId="urn:microsoft.com/office/officeart/2008/layout/VerticalCurvedList"/>
    <dgm:cxn modelId="{4AE6F748-B617-4F88-90D0-33A9C7437CEE}" type="presParOf" srcId="{2EEE73D0-D7B9-42BB-AE5A-D9EFB91CB52D}" destId="{F15F3042-CBB5-45F9-B04C-D7125C9DFAB6}" srcOrd="0" destOrd="0" presId="urn:microsoft.com/office/officeart/2008/layout/VerticalCurvedList"/>
    <dgm:cxn modelId="{70DA16CB-D66E-4256-8890-36E14448C14B}" type="presParOf" srcId="{F15F3042-CBB5-45F9-B04C-D7125C9DFAB6}" destId="{00FC2205-41D1-4586-B315-2A1E9167965C}" srcOrd="0" destOrd="0" presId="urn:microsoft.com/office/officeart/2008/layout/VerticalCurvedList"/>
    <dgm:cxn modelId="{E6028539-EC22-4B66-90EC-2B6B53F4345F}" type="presParOf" srcId="{F15F3042-CBB5-45F9-B04C-D7125C9DFAB6}" destId="{2B7062CB-0736-4A09-9EA4-0D1340606027}" srcOrd="1" destOrd="0" presId="urn:microsoft.com/office/officeart/2008/layout/VerticalCurvedList"/>
    <dgm:cxn modelId="{7E66A802-9D35-4171-BACE-8656AB3AFB07}" type="presParOf" srcId="{F15F3042-CBB5-45F9-B04C-D7125C9DFAB6}" destId="{1D1A5344-9265-4232-ABC5-C47DF7677CF9}" srcOrd="2" destOrd="0" presId="urn:microsoft.com/office/officeart/2008/layout/VerticalCurvedList"/>
    <dgm:cxn modelId="{1D396B57-CD31-4277-A7F3-EE19AD354EF1}" type="presParOf" srcId="{F15F3042-CBB5-45F9-B04C-D7125C9DFAB6}" destId="{87BE0D82-0B84-4ACF-B773-1DF4E5A78380}" srcOrd="3" destOrd="0" presId="urn:microsoft.com/office/officeart/2008/layout/VerticalCurvedList"/>
    <dgm:cxn modelId="{FA222FFF-9664-4923-B2F8-2940E2506A0E}" type="presParOf" srcId="{2EEE73D0-D7B9-42BB-AE5A-D9EFB91CB52D}" destId="{B7BE8255-C049-4293-A266-3F9D3B597D47}" srcOrd="1" destOrd="0" presId="urn:microsoft.com/office/officeart/2008/layout/VerticalCurvedList"/>
    <dgm:cxn modelId="{2EC261E0-1321-4E85-AA94-EFA47A9548F5}" type="presParOf" srcId="{2EEE73D0-D7B9-42BB-AE5A-D9EFB91CB52D}" destId="{FA710BE7-1D0A-4F0F-A90C-64DAC8E0F42C}" srcOrd="2" destOrd="0" presId="urn:microsoft.com/office/officeart/2008/layout/VerticalCurvedList"/>
    <dgm:cxn modelId="{23BE40C5-5998-4721-95EF-255C6EF32BDF}" type="presParOf" srcId="{FA710BE7-1D0A-4F0F-A90C-64DAC8E0F42C}" destId="{B693C648-0B4B-43BE-B2F1-4E5BCDD99CB1}" srcOrd="0" destOrd="0" presId="urn:microsoft.com/office/officeart/2008/layout/VerticalCurvedList"/>
    <dgm:cxn modelId="{1F06771F-AF8D-4F46-ACA9-FC6BF4162094}" type="presParOf" srcId="{2EEE73D0-D7B9-42BB-AE5A-D9EFB91CB52D}" destId="{63FCA66A-0427-40BC-904D-099D18FC12AF}" srcOrd="3" destOrd="0" presId="urn:microsoft.com/office/officeart/2008/layout/VerticalCurvedList"/>
    <dgm:cxn modelId="{26F94C65-53B6-48B2-936B-923339DF6207}" type="presParOf" srcId="{2EEE73D0-D7B9-42BB-AE5A-D9EFB91CB52D}" destId="{F6A9FC87-0D45-485D-BD74-08BC399B447A}" srcOrd="4" destOrd="0" presId="urn:microsoft.com/office/officeart/2008/layout/VerticalCurvedList"/>
    <dgm:cxn modelId="{823125D4-50FA-435B-9C3E-D53027511F16}" type="presParOf" srcId="{F6A9FC87-0D45-485D-BD74-08BC399B447A}" destId="{2B35CDF2-38A0-4519-A257-84D2FACC0201}" srcOrd="0" destOrd="0" presId="urn:microsoft.com/office/officeart/2008/layout/VerticalCurvedList"/>
    <dgm:cxn modelId="{50473933-CAE3-4F59-BDE1-F5B1E4576517}" type="presParOf" srcId="{2EEE73D0-D7B9-42BB-AE5A-D9EFB91CB52D}" destId="{781055CD-600B-4A2D-A896-D2D7D0D55704}" srcOrd="5" destOrd="0" presId="urn:microsoft.com/office/officeart/2008/layout/VerticalCurvedList"/>
    <dgm:cxn modelId="{48D5EB58-04E4-4399-A607-5E89D736E490}" type="presParOf" srcId="{2EEE73D0-D7B9-42BB-AE5A-D9EFB91CB52D}" destId="{A845E84F-8FF6-42E9-9C24-ECD4F5597973}" srcOrd="6" destOrd="0" presId="urn:microsoft.com/office/officeart/2008/layout/VerticalCurvedList"/>
    <dgm:cxn modelId="{FCADC7BF-EB51-463E-B60B-8C5DD4E8F16A}" type="presParOf" srcId="{A845E84F-8FF6-42E9-9C24-ECD4F5597973}" destId="{E9135E51-05BB-4603-8DD8-F53802C668A1}" srcOrd="0" destOrd="0" presId="urn:microsoft.com/office/officeart/2008/layout/VerticalCurvedList"/>
    <dgm:cxn modelId="{D91565AB-812B-4397-8700-F64DEC297CB4}" type="presParOf" srcId="{2EEE73D0-D7B9-42BB-AE5A-D9EFB91CB52D}" destId="{1327EF9F-F214-4918-A726-245151B5B0B4}" srcOrd="7" destOrd="0" presId="urn:microsoft.com/office/officeart/2008/layout/VerticalCurvedList"/>
    <dgm:cxn modelId="{79B8ADF8-A2E6-4DBC-8668-A368677E5C15}" type="presParOf" srcId="{2EEE73D0-D7B9-42BB-AE5A-D9EFB91CB52D}" destId="{FC50C8C1-3B1C-44FD-94A9-14DCE00206E5}" srcOrd="8" destOrd="0" presId="urn:microsoft.com/office/officeart/2008/layout/VerticalCurvedList"/>
    <dgm:cxn modelId="{CEB5EF5D-54AF-4B27-86FF-D18AA3299C66}" type="presParOf" srcId="{FC50C8C1-3B1C-44FD-94A9-14DCE00206E5}" destId="{9C81FA30-9896-424E-9733-74F39E9753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43A84-9493-4F30-80FA-AEEC27C0F91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33934A5-7056-41DF-BCAE-45DF3C57664D}">
      <dgm:prSet phldrT="[Text]"/>
      <dgm:spPr/>
      <dgm:t>
        <a:bodyPr/>
        <a:lstStyle/>
        <a:p>
          <a:r>
            <a:rPr lang="en-US" b="1" dirty="0"/>
            <a:t>1. Review</a:t>
          </a:r>
          <a:r>
            <a:rPr lang="en-US" dirty="0"/>
            <a:t> product and project documentation</a:t>
          </a:r>
        </a:p>
      </dgm:t>
    </dgm:pt>
    <dgm:pt modelId="{16FEC644-7A2D-4460-9658-56F8B130B106}" type="parTrans" cxnId="{E2EF5A73-58C9-4099-B7A0-0C0128715EDE}">
      <dgm:prSet/>
      <dgm:spPr/>
      <dgm:t>
        <a:bodyPr/>
        <a:lstStyle/>
        <a:p>
          <a:endParaRPr lang="en-US"/>
        </a:p>
      </dgm:t>
    </dgm:pt>
    <dgm:pt modelId="{F1E03A45-A792-483A-8652-3F212058DA7B}" type="sibTrans" cxnId="{E2EF5A73-58C9-4099-B7A0-0C0128715EDE}">
      <dgm:prSet/>
      <dgm:spPr/>
      <dgm:t>
        <a:bodyPr/>
        <a:lstStyle/>
        <a:p>
          <a:endParaRPr lang="en-US"/>
        </a:p>
      </dgm:t>
    </dgm:pt>
    <dgm:pt modelId="{6608B447-7E0F-41C0-A80B-497F4D19D421}">
      <dgm:prSet phldrT="[Text]"/>
      <dgm:spPr/>
      <dgm:t>
        <a:bodyPr/>
        <a:lstStyle/>
        <a:p>
          <a:r>
            <a:rPr lang="en-US" b="1" dirty="0"/>
            <a:t>2. Perform</a:t>
          </a:r>
          <a:r>
            <a:rPr lang="en-US" dirty="0"/>
            <a:t> product walkthrough</a:t>
          </a:r>
        </a:p>
      </dgm:t>
    </dgm:pt>
    <dgm:pt modelId="{FF9C4E68-A3E6-4909-95F4-8C410E82F790}" type="parTrans" cxnId="{FA84A560-1B0C-418E-AE80-190C19761D2B}">
      <dgm:prSet/>
      <dgm:spPr/>
      <dgm:t>
        <a:bodyPr/>
        <a:lstStyle/>
        <a:p>
          <a:endParaRPr lang="en-US"/>
        </a:p>
      </dgm:t>
    </dgm:pt>
    <dgm:pt modelId="{1C787D5A-CC7D-4E05-B3A0-230B18A8D40A}" type="sibTrans" cxnId="{FA84A560-1B0C-418E-AE80-190C19761D2B}">
      <dgm:prSet/>
      <dgm:spPr/>
      <dgm:t>
        <a:bodyPr/>
        <a:lstStyle/>
        <a:p>
          <a:endParaRPr lang="en-US"/>
        </a:p>
      </dgm:t>
    </dgm:pt>
    <dgm:pt modelId="{99B7129B-2042-47E2-B822-FC8F7D543E30}">
      <dgm:prSet phldrT="[Text]"/>
      <dgm:spPr/>
      <dgm:t>
        <a:bodyPr/>
        <a:lstStyle/>
        <a:p>
          <a:r>
            <a:rPr lang="en-US" b="1" dirty="0"/>
            <a:t>3. Interview</a:t>
          </a:r>
          <a:r>
            <a:rPr lang="en-US" dirty="0"/>
            <a:t> client, designer and developer</a:t>
          </a:r>
        </a:p>
      </dgm:t>
    </dgm:pt>
    <dgm:pt modelId="{25C3C26F-6EBE-4DE3-963F-B4706CD2D0D4}" type="parTrans" cxnId="{DE4C8F0B-71BD-4E1A-A9EE-2B173E3BB0BB}">
      <dgm:prSet/>
      <dgm:spPr/>
      <dgm:t>
        <a:bodyPr/>
        <a:lstStyle/>
        <a:p>
          <a:endParaRPr lang="en-US"/>
        </a:p>
      </dgm:t>
    </dgm:pt>
    <dgm:pt modelId="{B153B4E5-65BF-4BBA-A786-64057F3EDAD8}" type="sibTrans" cxnId="{DE4C8F0B-71BD-4E1A-A9EE-2B173E3BB0BB}">
      <dgm:prSet/>
      <dgm:spPr/>
      <dgm:t>
        <a:bodyPr/>
        <a:lstStyle/>
        <a:p>
          <a:endParaRPr lang="en-US"/>
        </a:p>
      </dgm:t>
    </dgm:pt>
    <dgm:pt modelId="{DD16C132-E6BB-4CBB-BE80-B5968F7814EA}" type="pres">
      <dgm:prSet presAssocID="{58A43A84-9493-4F30-80FA-AEEC27C0F91D}" presName="cycle" presStyleCnt="0">
        <dgm:presLayoutVars>
          <dgm:dir/>
          <dgm:resizeHandles val="exact"/>
        </dgm:presLayoutVars>
      </dgm:prSet>
      <dgm:spPr/>
      <dgm:t>
        <a:bodyPr/>
        <a:lstStyle/>
        <a:p>
          <a:endParaRPr lang="en-US"/>
        </a:p>
      </dgm:t>
    </dgm:pt>
    <dgm:pt modelId="{99494A61-4D48-4156-8916-E23B28809E11}" type="pres">
      <dgm:prSet presAssocID="{433934A5-7056-41DF-BCAE-45DF3C57664D}" presName="dummy" presStyleCnt="0"/>
      <dgm:spPr/>
    </dgm:pt>
    <dgm:pt modelId="{78A2DE05-3E25-4BF2-B690-35F64F5FD381}" type="pres">
      <dgm:prSet presAssocID="{433934A5-7056-41DF-BCAE-45DF3C57664D}" presName="node" presStyleLbl="revTx" presStyleIdx="0" presStyleCnt="3" custScaleY="87772">
        <dgm:presLayoutVars>
          <dgm:bulletEnabled val="1"/>
        </dgm:presLayoutVars>
      </dgm:prSet>
      <dgm:spPr/>
      <dgm:t>
        <a:bodyPr/>
        <a:lstStyle/>
        <a:p>
          <a:endParaRPr lang="en-US"/>
        </a:p>
      </dgm:t>
    </dgm:pt>
    <dgm:pt modelId="{A0C6174F-0BDE-418F-BE8A-650F9055B4A9}" type="pres">
      <dgm:prSet presAssocID="{F1E03A45-A792-483A-8652-3F212058DA7B}" presName="sibTrans" presStyleLbl="node1" presStyleIdx="0" presStyleCnt="3" custScaleX="102470" custScaleY="93135" custLinFactNeighborX="-2220" custLinFactNeighborY="-129"/>
      <dgm:spPr/>
      <dgm:t>
        <a:bodyPr/>
        <a:lstStyle/>
        <a:p>
          <a:endParaRPr lang="en-US"/>
        </a:p>
      </dgm:t>
    </dgm:pt>
    <dgm:pt modelId="{4A7975FE-66FC-432F-B292-DBC333937F36}" type="pres">
      <dgm:prSet presAssocID="{6608B447-7E0F-41C0-A80B-497F4D19D421}" presName="dummy" presStyleCnt="0"/>
      <dgm:spPr/>
    </dgm:pt>
    <dgm:pt modelId="{4E61E52A-7254-4DDE-8ACA-D862024F49C1}" type="pres">
      <dgm:prSet presAssocID="{6608B447-7E0F-41C0-A80B-497F4D19D421}" presName="node" presStyleLbl="revTx" presStyleIdx="1" presStyleCnt="3" custScaleY="53015">
        <dgm:presLayoutVars>
          <dgm:bulletEnabled val="1"/>
        </dgm:presLayoutVars>
      </dgm:prSet>
      <dgm:spPr/>
      <dgm:t>
        <a:bodyPr/>
        <a:lstStyle/>
        <a:p>
          <a:endParaRPr lang="en-US"/>
        </a:p>
      </dgm:t>
    </dgm:pt>
    <dgm:pt modelId="{FA073248-4AB4-433F-BDC9-291C897C646B}" type="pres">
      <dgm:prSet presAssocID="{1C787D5A-CC7D-4E05-B3A0-230B18A8D40A}" presName="sibTrans" presStyleLbl="node1" presStyleIdx="1" presStyleCnt="3"/>
      <dgm:spPr/>
      <dgm:t>
        <a:bodyPr/>
        <a:lstStyle/>
        <a:p>
          <a:endParaRPr lang="en-US"/>
        </a:p>
      </dgm:t>
    </dgm:pt>
    <dgm:pt modelId="{5C37AA58-ADD1-4873-9442-7A00955A9D60}" type="pres">
      <dgm:prSet presAssocID="{99B7129B-2042-47E2-B822-FC8F7D543E30}" presName="dummy" presStyleCnt="0"/>
      <dgm:spPr/>
    </dgm:pt>
    <dgm:pt modelId="{40487A8D-EF70-45E3-A809-7612DB878770}" type="pres">
      <dgm:prSet presAssocID="{99B7129B-2042-47E2-B822-FC8F7D543E30}" presName="node" presStyleLbl="revTx" presStyleIdx="2" presStyleCnt="3" custScaleY="59941">
        <dgm:presLayoutVars>
          <dgm:bulletEnabled val="1"/>
        </dgm:presLayoutVars>
      </dgm:prSet>
      <dgm:spPr/>
      <dgm:t>
        <a:bodyPr/>
        <a:lstStyle/>
        <a:p>
          <a:endParaRPr lang="en-US"/>
        </a:p>
      </dgm:t>
    </dgm:pt>
    <dgm:pt modelId="{FF5D6B45-E860-4FE4-A156-2F5F202821DA}" type="pres">
      <dgm:prSet presAssocID="{B153B4E5-65BF-4BBA-A786-64057F3EDAD8}" presName="sibTrans" presStyleLbl="node1" presStyleIdx="2" presStyleCnt="3" custScaleX="142299" custScaleY="119681" custLinFactNeighborX="1973" custLinFactNeighborY="3666"/>
      <dgm:spPr/>
      <dgm:t>
        <a:bodyPr/>
        <a:lstStyle/>
        <a:p>
          <a:endParaRPr lang="en-US"/>
        </a:p>
      </dgm:t>
    </dgm:pt>
  </dgm:ptLst>
  <dgm:cxnLst>
    <dgm:cxn modelId="{0EB669C4-979E-4EF7-99C9-0E6C0E1DD7BD}" type="presOf" srcId="{F1E03A45-A792-483A-8652-3F212058DA7B}" destId="{A0C6174F-0BDE-418F-BE8A-650F9055B4A9}" srcOrd="0" destOrd="0" presId="urn:microsoft.com/office/officeart/2005/8/layout/cycle1"/>
    <dgm:cxn modelId="{15CAADB6-ADC9-4148-A95A-07C518679FC7}" type="presOf" srcId="{B153B4E5-65BF-4BBA-A786-64057F3EDAD8}" destId="{FF5D6B45-E860-4FE4-A156-2F5F202821DA}" srcOrd="0" destOrd="0" presId="urn:microsoft.com/office/officeart/2005/8/layout/cycle1"/>
    <dgm:cxn modelId="{955682FF-A984-4564-90BC-C5D0AE02B535}" type="presOf" srcId="{6608B447-7E0F-41C0-A80B-497F4D19D421}" destId="{4E61E52A-7254-4DDE-8ACA-D862024F49C1}" srcOrd="0" destOrd="0" presId="urn:microsoft.com/office/officeart/2005/8/layout/cycle1"/>
    <dgm:cxn modelId="{B00A8ABE-9B19-4995-8AB3-53927EFA6C5D}" type="presOf" srcId="{433934A5-7056-41DF-BCAE-45DF3C57664D}" destId="{78A2DE05-3E25-4BF2-B690-35F64F5FD381}" srcOrd="0" destOrd="0" presId="urn:microsoft.com/office/officeart/2005/8/layout/cycle1"/>
    <dgm:cxn modelId="{FA84A560-1B0C-418E-AE80-190C19761D2B}" srcId="{58A43A84-9493-4F30-80FA-AEEC27C0F91D}" destId="{6608B447-7E0F-41C0-A80B-497F4D19D421}" srcOrd="1" destOrd="0" parTransId="{FF9C4E68-A3E6-4909-95F4-8C410E82F790}" sibTransId="{1C787D5A-CC7D-4E05-B3A0-230B18A8D40A}"/>
    <dgm:cxn modelId="{DE4C8F0B-71BD-4E1A-A9EE-2B173E3BB0BB}" srcId="{58A43A84-9493-4F30-80FA-AEEC27C0F91D}" destId="{99B7129B-2042-47E2-B822-FC8F7D543E30}" srcOrd="2" destOrd="0" parTransId="{25C3C26F-6EBE-4DE3-963F-B4706CD2D0D4}" sibTransId="{B153B4E5-65BF-4BBA-A786-64057F3EDAD8}"/>
    <dgm:cxn modelId="{AFAA3011-53E0-4F03-857D-144D6FFF40A2}" type="presOf" srcId="{1C787D5A-CC7D-4E05-B3A0-230B18A8D40A}" destId="{FA073248-4AB4-433F-BDC9-291C897C646B}" srcOrd="0" destOrd="0" presId="urn:microsoft.com/office/officeart/2005/8/layout/cycle1"/>
    <dgm:cxn modelId="{492C71E6-214F-47E4-9FC2-24FA45DD7BBF}" type="presOf" srcId="{58A43A84-9493-4F30-80FA-AEEC27C0F91D}" destId="{DD16C132-E6BB-4CBB-BE80-B5968F7814EA}" srcOrd="0" destOrd="0" presId="urn:microsoft.com/office/officeart/2005/8/layout/cycle1"/>
    <dgm:cxn modelId="{E2EF5A73-58C9-4099-B7A0-0C0128715EDE}" srcId="{58A43A84-9493-4F30-80FA-AEEC27C0F91D}" destId="{433934A5-7056-41DF-BCAE-45DF3C57664D}" srcOrd="0" destOrd="0" parTransId="{16FEC644-7A2D-4460-9658-56F8B130B106}" sibTransId="{F1E03A45-A792-483A-8652-3F212058DA7B}"/>
    <dgm:cxn modelId="{671E8915-6AC6-4EFC-B1C1-13349506A9BF}" type="presOf" srcId="{99B7129B-2042-47E2-B822-FC8F7D543E30}" destId="{40487A8D-EF70-45E3-A809-7612DB878770}" srcOrd="0" destOrd="0" presId="urn:microsoft.com/office/officeart/2005/8/layout/cycle1"/>
    <dgm:cxn modelId="{87E770BB-ECA5-4892-9490-86B23AFEF7D6}" type="presParOf" srcId="{DD16C132-E6BB-4CBB-BE80-B5968F7814EA}" destId="{99494A61-4D48-4156-8916-E23B28809E11}" srcOrd="0" destOrd="0" presId="urn:microsoft.com/office/officeart/2005/8/layout/cycle1"/>
    <dgm:cxn modelId="{3AE726FA-B868-441C-BE2C-1E2BBB53A3E7}" type="presParOf" srcId="{DD16C132-E6BB-4CBB-BE80-B5968F7814EA}" destId="{78A2DE05-3E25-4BF2-B690-35F64F5FD381}" srcOrd="1" destOrd="0" presId="urn:microsoft.com/office/officeart/2005/8/layout/cycle1"/>
    <dgm:cxn modelId="{02C9F2A3-FD38-4459-A344-30A1DD413F14}" type="presParOf" srcId="{DD16C132-E6BB-4CBB-BE80-B5968F7814EA}" destId="{A0C6174F-0BDE-418F-BE8A-650F9055B4A9}" srcOrd="2" destOrd="0" presId="urn:microsoft.com/office/officeart/2005/8/layout/cycle1"/>
    <dgm:cxn modelId="{BFAD9B0A-6E12-486F-9D37-2280B78C7563}" type="presParOf" srcId="{DD16C132-E6BB-4CBB-BE80-B5968F7814EA}" destId="{4A7975FE-66FC-432F-B292-DBC333937F36}" srcOrd="3" destOrd="0" presId="urn:microsoft.com/office/officeart/2005/8/layout/cycle1"/>
    <dgm:cxn modelId="{6CC347C9-A69A-4FC0-B1AD-117AD7DECCD8}" type="presParOf" srcId="{DD16C132-E6BB-4CBB-BE80-B5968F7814EA}" destId="{4E61E52A-7254-4DDE-8ACA-D862024F49C1}" srcOrd="4" destOrd="0" presId="urn:microsoft.com/office/officeart/2005/8/layout/cycle1"/>
    <dgm:cxn modelId="{D552EF7F-4C7A-4E47-BE71-7D045E19B45D}" type="presParOf" srcId="{DD16C132-E6BB-4CBB-BE80-B5968F7814EA}" destId="{FA073248-4AB4-433F-BDC9-291C897C646B}" srcOrd="5" destOrd="0" presId="urn:microsoft.com/office/officeart/2005/8/layout/cycle1"/>
    <dgm:cxn modelId="{04BCDFA8-36DA-4801-9DA9-4F7B491E0FDF}" type="presParOf" srcId="{DD16C132-E6BB-4CBB-BE80-B5968F7814EA}" destId="{5C37AA58-ADD1-4873-9442-7A00955A9D60}" srcOrd="6" destOrd="0" presId="urn:microsoft.com/office/officeart/2005/8/layout/cycle1"/>
    <dgm:cxn modelId="{AE6CAC8D-1173-4947-8A1E-171E41CBEF7B}" type="presParOf" srcId="{DD16C132-E6BB-4CBB-BE80-B5968F7814EA}" destId="{40487A8D-EF70-45E3-A809-7612DB878770}" srcOrd="7" destOrd="0" presId="urn:microsoft.com/office/officeart/2005/8/layout/cycle1"/>
    <dgm:cxn modelId="{E37650C3-22E2-47A1-A8A8-DEBD2C1442C8}" type="presParOf" srcId="{DD16C132-E6BB-4CBB-BE80-B5968F7814EA}" destId="{FF5D6B45-E860-4FE4-A156-2F5F202821D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10A29-7A0B-4A2E-AD84-9B0D8DA9D360}"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C74217A2-7D3C-4239-B713-C8B269175DD5}">
      <dgm:prSet phldrT="[Text]" custT="1"/>
      <dgm:spPr/>
      <dgm:t>
        <a:bodyPr/>
        <a:lstStyle/>
        <a:p>
          <a:r>
            <a:rPr lang="en-US" sz="2300" dirty="0" smtClean="0">
              <a:latin typeface="Candara" panose="020E0502030303020204" pitchFamily="34" charset="0"/>
            </a:rPr>
            <a:t>Organizational Factors</a:t>
          </a:r>
          <a:endParaRPr lang="en-US" sz="2300" dirty="0">
            <a:latin typeface="Candara" panose="020E0502030303020204" pitchFamily="34" charset="0"/>
          </a:endParaRPr>
        </a:p>
      </dgm:t>
    </dgm:pt>
    <dgm:pt modelId="{315B31AA-7B18-47B2-B861-4B98E37FCC97}" type="parTrans" cxnId="{2C3DE458-2354-42E6-A016-E1A9FC77A4AA}">
      <dgm:prSet/>
      <dgm:spPr/>
      <dgm:t>
        <a:bodyPr/>
        <a:lstStyle/>
        <a:p>
          <a:endParaRPr lang="en-US"/>
        </a:p>
      </dgm:t>
    </dgm:pt>
    <dgm:pt modelId="{CABA2F1D-C038-448F-BA26-2563E0F9BEF1}" type="sibTrans" cxnId="{2C3DE458-2354-42E6-A016-E1A9FC77A4AA}">
      <dgm:prSet/>
      <dgm:spPr/>
      <dgm:t>
        <a:bodyPr/>
        <a:lstStyle/>
        <a:p>
          <a:endParaRPr lang="en-US"/>
        </a:p>
      </dgm:t>
    </dgm:pt>
    <dgm:pt modelId="{1C785495-DE29-403F-A04D-E3409120E2B8}">
      <dgm:prSet phldrT="[Text]" custT="1"/>
      <dgm:spPr/>
      <dgm:t>
        <a:bodyPr/>
        <a:lstStyle/>
        <a:p>
          <a:r>
            <a:rPr lang="en-US" sz="2100" dirty="0" smtClean="0">
              <a:latin typeface="Candara" panose="020E0502030303020204" pitchFamily="34" charset="0"/>
            </a:rPr>
            <a:t>Skill/staff shortage</a:t>
          </a:r>
          <a:endParaRPr lang="en-US" sz="2100" dirty="0">
            <a:latin typeface="Candara" panose="020E0502030303020204" pitchFamily="34" charset="0"/>
          </a:endParaRPr>
        </a:p>
      </dgm:t>
    </dgm:pt>
    <dgm:pt modelId="{852E874E-B367-42F5-899D-5520BF56C787}" type="parTrans" cxnId="{5D427C6A-3DFE-478A-80D8-2670EE2C8D81}">
      <dgm:prSet/>
      <dgm:spPr/>
      <dgm:t>
        <a:bodyPr/>
        <a:lstStyle/>
        <a:p>
          <a:endParaRPr lang="en-US"/>
        </a:p>
      </dgm:t>
    </dgm:pt>
    <dgm:pt modelId="{1B8E5173-336F-4E1B-8535-66AEE3D68EE4}" type="sibTrans" cxnId="{5D427C6A-3DFE-478A-80D8-2670EE2C8D81}">
      <dgm:prSet/>
      <dgm:spPr/>
      <dgm:t>
        <a:bodyPr/>
        <a:lstStyle/>
        <a:p>
          <a:endParaRPr lang="en-US"/>
        </a:p>
      </dgm:t>
    </dgm:pt>
    <dgm:pt modelId="{933795DB-EBD3-42A5-9F05-3FDE52340FBB}">
      <dgm:prSet phldrT="[Text]" custT="1"/>
      <dgm:spPr/>
      <dgm:t>
        <a:bodyPr/>
        <a:lstStyle/>
        <a:p>
          <a:r>
            <a:rPr lang="en-US" sz="2100" dirty="0" smtClean="0">
              <a:latin typeface="Candara" panose="020E0502030303020204" pitchFamily="34" charset="0"/>
            </a:rPr>
            <a:t>Personal/training issues</a:t>
          </a:r>
          <a:endParaRPr lang="en-US" sz="2100" dirty="0">
            <a:latin typeface="Candara" panose="020E0502030303020204" pitchFamily="34" charset="0"/>
          </a:endParaRPr>
        </a:p>
      </dgm:t>
    </dgm:pt>
    <dgm:pt modelId="{AD75A5B6-A7E4-4B94-99A2-C025067A0B47}" type="parTrans" cxnId="{F9791F14-5A05-42BB-B7EF-B433191C4567}">
      <dgm:prSet/>
      <dgm:spPr/>
      <dgm:t>
        <a:bodyPr/>
        <a:lstStyle/>
        <a:p>
          <a:endParaRPr lang="en-US"/>
        </a:p>
      </dgm:t>
    </dgm:pt>
    <dgm:pt modelId="{0CCC2C0D-B8B0-4655-A14F-BA2BF031884B}" type="sibTrans" cxnId="{F9791F14-5A05-42BB-B7EF-B433191C4567}">
      <dgm:prSet/>
      <dgm:spPr/>
      <dgm:t>
        <a:bodyPr/>
        <a:lstStyle/>
        <a:p>
          <a:endParaRPr lang="en-US"/>
        </a:p>
      </dgm:t>
    </dgm:pt>
    <dgm:pt modelId="{DDD0B274-FF42-44FA-9763-36432F12F6F9}">
      <dgm:prSet phldrT="[Text]" custT="1"/>
      <dgm:spPr/>
      <dgm:t>
        <a:bodyPr/>
        <a:lstStyle/>
        <a:p>
          <a:r>
            <a:rPr lang="en-US" sz="2300" dirty="0" smtClean="0">
              <a:latin typeface="Candara" panose="020E0502030303020204" pitchFamily="34" charset="0"/>
            </a:rPr>
            <a:t>Technical Issues</a:t>
          </a:r>
          <a:endParaRPr lang="en-US" sz="2300" dirty="0">
            <a:latin typeface="Candara" panose="020E0502030303020204" pitchFamily="34" charset="0"/>
          </a:endParaRPr>
        </a:p>
      </dgm:t>
    </dgm:pt>
    <dgm:pt modelId="{FE5D7EDE-3031-49F7-9CF9-D9233D11E0D4}" type="parTrans" cxnId="{E3EF8413-CFF9-44C7-9D99-CFFE0DC1C6A1}">
      <dgm:prSet/>
      <dgm:spPr/>
      <dgm:t>
        <a:bodyPr/>
        <a:lstStyle/>
        <a:p>
          <a:endParaRPr lang="en-US"/>
        </a:p>
      </dgm:t>
    </dgm:pt>
    <dgm:pt modelId="{E4582429-B314-4F8A-AC6A-187B42C97043}" type="sibTrans" cxnId="{E3EF8413-CFF9-44C7-9D99-CFFE0DC1C6A1}">
      <dgm:prSet/>
      <dgm:spPr/>
      <dgm:t>
        <a:bodyPr/>
        <a:lstStyle/>
        <a:p>
          <a:endParaRPr lang="en-US"/>
        </a:p>
      </dgm:t>
    </dgm:pt>
    <dgm:pt modelId="{36AC6971-5B2E-4E7F-961B-BD6E93837DB3}">
      <dgm:prSet phldrT="[Text]" custT="1"/>
      <dgm:spPr/>
      <dgm:t>
        <a:bodyPr/>
        <a:lstStyle/>
        <a:p>
          <a:r>
            <a:rPr lang="en-US" sz="2100" dirty="0" smtClean="0">
              <a:latin typeface="Candara" panose="020E0502030303020204" pitchFamily="34" charset="0"/>
            </a:rPr>
            <a:t>Problems in defining the right requirements</a:t>
          </a:r>
          <a:endParaRPr lang="en-US" sz="2100" dirty="0">
            <a:latin typeface="Candara" panose="020E0502030303020204" pitchFamily="34" charset="0"/>
          </a:endParaRPr>
        </a:p>
      </dgm:t>
    </dgm:pt>
    <dgm:pt modelId="{7AB6F530-59D7-4355-8D4E-7C613B061B47}" type="parTrans" cxnId="{490FF8B7-79A2-4A10-9D97-394C9CE7BFB5}">
      <dgm:prSet/>
      <dgm:spPr/>
      <dgm:t>
        <a:bodyPr/>
        <a:lstStyle/>
        <a:p>
          <a:endParaRPr lang="en-US"/>
        </a:p>
      </dgm:t>
    </dgm:pt>
    <dgm:pt modelId="{0A0FCDAB-2B4D-4EF4-9B40-6C2F53D876A3}" type="sibTrans" cxnId="{490FF8B7-79A2-4A10-9D97-394C9CE7BFB5}">
      <dgm:prSet/>
      <dgm:spPr/>
      <dgm:t>
        <a:bodyPr/>
        <a:lstStyle/>
        <a:p>
          <a:endParaRPr lang="en-US"/>
        </a:p>
      </dgm:t>
    </dgm:pt>
    <dgm:pt modelId="{E7026019-9EE8-457F-B94B-7DD063BA77B3}">
      <dgm:prSet phldrT="[Text]" custT="1"/>
      <dgm:spPr/>
      <dgm:t>
        <a:bodyPr/>
        <a:lstStyle/>
        <a:p>
          <a:r>
            <a:rPr lang="en-US" sz="2100" dirty="0" smtClean="0">
              <a:latin typeface="Candara" panose="020E0502030303020204" pitchFamily="34" charset="0"/>
            </a:rPr>
            <a:t>The extent that requirements can be met given existing constraints</a:t>
          </a:r>
          <a:endParaRPr lang="en-US" sz="2100" dirty="0">
            <a:latin typeface="Candara" panose="020E0502030303020204" pitchFamily="34" charset="0"/>
          </a:endParaRPr>
        </a:p>
      </dgm:t>
    </dgm:pt>
    <dgm:pt modelId="{6E7D1266-0311-4989-9942-B461C63C9998}" type="parTrans" cxnId="{3B4F34B0-1892-4476-BD94-645EB4C67D6A}">
      <dgm:prSet/>
      <dgm:spPr/>
      <dgm:t>
        <a:bodyPr/>
        <a:lstStyle/>
        <a:p>
          <a:endParaRPr lang="en-US"/>
        </a:p>
      </dgm:t>
    </dgm:pt>
    <dgm:pt modelId="{49332666-0279-45EC-9923-832228DDD7F5}" type="sibTrans" cxnId="{3B4F34B0-1892-4476-BD94-645EB4C67D6A}">
      <dgm:prSet/>
      <dgm:spPr/>
      <dgm:t>
        <a:bodyPr/>
        <a:lstStyle/>
        <a:p>
          <a:endParaRPr lang="en-US"/>
        </a:p>
      </dgm:t>
    </dgm:pt>
    <dgm:pt modelId="{731F9475-2C67-4995-B3D2-5C16341EFDC4}">
      <dgm:prSet phldrT="[Text]" custT="1"/>
      <dgm:spPr/>
      <dgm:t>
        <a:bodyPr/>
        <a:lstStyle/>
        <a:p>
          <a:r>
            <a:rPr lang="en-US" sz="2300" dirty="0" smtClean="0">
              <a:latin typeface="Candara" panose="020E0502030303020204" pitchFamily="34" charset="0"/>
            </a:rPr>
            <a:t>Supplier Issues</a:t>
          </a:r>
          <a:endParaRPr lang="en-US" sz="2300" dirty="0">
            <a:latin typeface="Candara" panose="020E0502030303020204" pitchFamily="34" charset="0"/>
          </a:endParaRPr>
        </a:p>
      </dgm:t>
    </dgm:pt>
    <dgm:pt modelId="{755F864D-77AA-4DC0-9E6F-4427BCB7CE1D}" type="parTrans" cxnId="{1EF0C7C2-D179-43C7-B89E-23515FA16878}">
      <dgm:prSet/>
      <dgm:spPr/>
      <dgm:t>
        <a:bodyPr/>
        <a:lstStyle/>
        <a:p>
          <a:endParaRPr lang="en-US"/>
        </a:p>
      </dgm:t>
    </dgm:pt>
    <dgm:pt modelId="{25BA7907-24AA-4B4D-8456-2646AFD617EA}" type="sibTrans" cxnId="{1EF0C7C2-D179-43C7-B89E-23515FA16878}">
      <dgm:prSet/>
      <dgm:spPr/>
      <dgm:t>
        <a:bodyPr/>
        <a:lstStyle/>
        <a:p>
          <a:endParaRPr lang="en-US"/>
        </a:p>
      </dgm:t>
    </dgm:pt>
    <dgm:pt modelId="{5B5E37B1-CFC9-41BD-BBA8-743CDBCD43AD}">
      <dgm:prSet phldrT="[Text]" custT="1"/>
      <dgm:spPr/>
      <dgm:t>
        <a:bodyPr/>
        <a:lstStyle/>
        <a:p>
          <a:r>
            <a:rPr lang="en-US" sz="2200" dirty="0" smtClean="0">
              <a:latin typeface="Candara" panose="020E0502030303020204" pitchFamily="34" charset="0"/>
            </a:rPr>
            <a:t>Failure of a third part</a:t>
          </a:r>
          <a:endParaRPr lang="en-US" sz="2200" dirty="0">
            <a:latin typeface="Candara" panose="020E0502030303020204" pitchFamily="34" charset="0"/>
          </a:endParaRPr>
        </a:p>
      </dgm:t>
    </dgm:pt>
    <dgm:pt modelId="{DC2B0085-BFB4-4487-846F-3CF4AC9CE8E6}" type="parTrans" cxnId="{5121C50F-EB07-43A7-B367-6F9A687B9A47}">
      <dgm:prSet/>
      <dgm:spPr/>
      <dgm:t>
        <a:bodyPr/>
        <a:lstStyle/>
        <a:p>
          <a:endParaRPr lang="en-US"/>
        </a:p>
      </dgm:t>
    </dgm:pt>
    <dgm:pt modelId="{12431F67-399D-4DD3-AFB8-50A9B5D71FB2}" type="sibTrans" cxnId="{5121C50F-EB07-43A7-B367-6F9A687B9A47}">
      <dgm:prSet/>
      <dgm:spPr/>
      <dgm:t>
        <a:bodyPr/>
        <a:lstStyle/>
        <a:p>
          <a:endParaRPr lang="en-US"/>
        </a:p>
      </dgm:t>
    </dgm:pt>
    <dgm:pt modelId="{FB5F400F-1D44-4049-8EC5-FAEBDA052B07}">
      <dgm:prSet phldrT="[Text]" custT="1"/>
      <dgm:spPr/>
      <dgm:t>
        <a:bodyPr/>
        <a:lstStyle/>
        <a:p>
          <a:r>
            <a:rPr lang="en-US" sz="2200" dirty="0" smtClean="0">
              <a:latin typeface="Candara" panose="020E0502030303020204" pitchFamily="34" charset="0"/>
            </a:rPr>
            <a:t>Contractual issues</a:t>
          </a:r>
          <a:endParaRPr lang="en-US" sz="2200" dirty="0">
            <a:latin typeface="Candara" panose="020E0502030303020204" pitchFamily="34" charset="0"/>
          </a:endParaRPr>
        </a:p>
      </dgm:t>
    </dgm:pt>
    <dgm:pt modelId="{4A5D0BB8-1170-4BC2-A295-51CAB5B2D347}" type="parTrans" cxnId="{66491B8E-D4C2-4167-9E14-118DED892709}">
      <dgm:prSet/>
      <dgm:spPr/>
      <dgm:t>
        <a:bodyPr/>
        <a:lstStyle/>
        <a:p>
          <a:endParaRPr lang="en-US"/>
        </a:p>
      </dgm:t>
    </dgm:pt>
    <dgm:pt modelId="{C0718289-B316-4630-9CCD-CB54979DC407}" type="sibTrans" cxnId="{66491B8E-D4C2-4167-9E14-118DED892709}">
      <dgm:prSet/>
      <dgm:spPr/>
      <dgm:t>
        <a:bodyPr/>
        <a:lstStyle/>
        <a:p>
          <a:endParaRPr lang="en-US"/>
        </a:p>
      </dgm:t>
    </dgm:pt>
    <dgm:pt modelId="{3F0B1036-802A-45AA-AFA6-22A44E6ECC1E}">
      <dgm:prSet phldrT="[Text]" custT="1"/>
      <dgm:spPr/>
      <dgm:t>
        <a:bodyPr/>
        <a:lstStyle/>
        <a:p>
          <a:r>
            <a:rPr lang="en-US" sz="2100" dirty="0" smtClean="0">
              <a:latin typeface="Candara" panose="020E0502030303020204" pitchFamily="34" charset="0"/>
            </a:rPr>
            <a:t>Testers communicating their needs and test results</a:t>
          </a:r>
          <a:endParaRPr lang="en-US" sz="2100" dirty="0">
            <a:latin typeface="Candara" panose="020E0502030303020204" pitchFamily="34" charset="0"/>
          </a:endParaRPr>
        </a:p>
      </dgm:t>
    </dgm:pt>
    <dgm:pt modelId="{B46F4A06-2AC7-4E32-9D72-300840F3CE8F}" type="parTrans" cxnId="{8F279C09-B8B7-4BCF-954D-BFC93D0B1D97}">
      <dgm:prSet/>
      <dgm:spPr/>
      <dgm:t>
        <a:bodyPr/>
        <a:lstStyle/>
        <a:p>
          <a:endParaRPr lang="en-US"/>
        </a:p>
      </dgm:t>
    </dgm:pt>
    <dgm:pt modelId="{89D0A219-E821-443B-8D4F-A3CC5156EE68}" type="sibTrans" cxnId="{8F279C09-B8B7-4BCF-954D-BFC93D0B1D97}">
      <dgm:prSet/>
      <dgm:spPr/>
      <dgm:t>
        <a:bodyPr/>
        <a:lstStyle/>
        <a:p>
          <a:endParaRPr lang="en-US"/>
        </a:p>
      </dgm:t>
    </dgm:pt>
    <dgm:pt modelId="{624425B1-53DC-4BA1-B95C-C9BD9A8ABF3A}">
      <dgm:prSet phldrT="[Text]" custT="1"/>
      <dgm:spPr/>
      <dgm:t>
        <a:bodyPr/>
        <a:lstStyle/>
        <a:p>
          <a:r>
            <a:rPr lang="en-US" sz="2100" dirty="0" smtClean="0">
              <a:latin typeface="Candara" panose="020E0502030303020204" pitchFamily="34" charset="0"/>
            </a:rPr>
            <a:t>Improper attitude toward testing</a:t>
          </a:r>
          <a:endParaRPr lang="en-US" sz="2100" dirty="0">
            <a:latin typeface="Candara" panose="020E0502030303020204" pitchFamily="34" charset="0"/>
          </a:endParaRPr>
        </a:p>
      </dgm:t>
    </dgm:pt>
    <dgm:pt modelId="{950878B5-A3C6-41DB-9819-7FD4D2C084D9}" type="parTrans" cxnId="{C41DACF9-BD86-4E99-A39D-C21CBE0A1DFB}">
      <dgm:prSet/>
      <dgm:spPr/>
      <dgm:t>
        <a:bodyPr/>
        <a:lstStyle/>
        <a:p>
          <a:endParaRPr lang="en-US"/>
        </a:p>
      </dgm:t>
    </dgm:pt>
    <dgm:pt modelId="{75E89F6F-F2BC-4585-9DD9-68C7B45D2D02}" type="sibTrans" cxnId="{C41DACF9-BD86-4E99-A39D-C21CBE0A1DFB}">
      <dgm:prSet/>
      <dgm:spPr/>
      <dgm:t>
        <a:bodyPr/>
        <a:lstStyle/>
        <a:p>
          <a:endParaRPr lang="en-US"/>
        </a:p>
      </dgm:t>
    </dgm:pt>
    <dgm:pt modelId="{87B5D4FD-0B09-4110-BB16-D595328A9370}">
      <dgm:prSet phldrT="[Text]" custT="1"/>
      <dgm:spPr/>
      <dgm:t>
        <a:bodyPr/>
        <a:lstStyle/>
        <a:p>
          <a:r>
            <a:rPr lang="en-US" sz="2100" dirty="0" smtClean="0">
              <a:latin typeface="Candara" panose="020E0502030303020204" pitchFamily="34" charset="0"/>
            </a:rPr>
            <a:t>The quality of design, code, and tests</a:t>
          </a:r>
          <a:endParaRPr lang="en-US" sz="2100" dirty="0">
            <a:latin typeface="Candara" panose="020E0502030303020204" pitchFamily="34" charset="0"/>
          </a:endParaRPr>
        </a:p>
      </dgm:t>
    </dgm:pt>
    <dgm:pt modelId="{FE01A55E-F237-4310-BE38-CE1005376C0F}" type="parTrans" cxnId="{C2C1F5B4-1F21-4CA8-A68F-EDF06C46BA04}">
      <dgm:prSet/>
      <dgm:spPr/>
      <dgm:t>
        <a:bodyPr/>
        <a:lstStyle/>
        <a:p>
          <a:endParaRPr lang="en-US"/>
        </a:p>
      </dgm:t>
    </dgm:pt>
    <dgm:pt modelId="{29A46ECF-6256-41FE-9C1F-DC8736A911E9}" type="sibTrans" cxnId="{C2C1F5B4-1F21-4CA8-A68F-EDF06C46BA04}">
      <dgm:prSet/>
      <dgm:spPr/>
      <dgm:t>
        <a:bodyPr/>
        <a:lstStyle/>
        <a:p>
          <a:endParaRPr lang="en-US"/>
        </a:p>
      </dgm:t>
    </dgm:pt>
    <dgm:pt modelId="{CBBEB52D-C5C4-4544-BB1E-7104347E8239}" type="pres">
      <dgm:prSet presAssocID="{9D110A29-7A0B-4A2E-AD84-9B0D8DA9D360}" presName="Name0" presStyleCnt="0">
        <dgm:presLayoutVars>
          <dgm:dir/>
          <dgm:animLvl val="lvl"/>
          <dgm:resizeHandles val="exact"/>
        </dgm:presLayoutVars>
      </dgm:prSet>
      <dgm:spPr/>
      <dgm:t>
        <a:bodyPr/>
        <a:lstStyle/>
        <a:p>
          <a:endParaRPr lang="en-US"/>
        </a:p>
      </dgm:t>
    </dgm:pt>
    <dgm:pt modelId="{CD0B2979-D43A-42ED-A795-1CDFC310C1C8}" type="pres">
      <dgm:prSet presAssocID="{C74217A2-7D3C-4239-B713-C8B269175DD5}" presName="composite" presStyleCnt="0"/>
      <dgm:spPr/>
      <dgm:t>
        <a:bodyPr/>
        <a:lstStyle/>
        <a:p>
          <a:endParaRPr lang="en-US"/>
        </a:p>
      </dgm:t>
    </dgm:pt>
    <dgm:pt modelId="{41C55D64-83F5-4795-B11C-59E0BFEADE8D}" type="pres">
      <dgm:prSet presAssocID="{C74217A2-7D3C-4239-B713-C8B269175DD5}" presName="parTx" presStyleLbl="alignNode1" presStyleIdx="0" presStyleCnt="3" custScaleY="100000">
        <dgm:presLayoutVars>
          <dgm:chMax val="0"/>
          <dgm:chPref val="0"/>
          <dgm:bulletEnabled val="1"/>
        </dgm:presLayoutVars>
      </dgm:prSet>
      <dgm:spPr/>
      <dgm:t>
        <a:bodyPr/>
        <a:lstStyle/>
        <a:p>
          <a:endParaRPr lang="en-US"/>
        </a:p>
      </dgm:t>
    </dgm:pt>
    <dgm:pt modelId="{5C254CA2-7E89-4F6D-90FC-2C1E9E11A380}" type="pres">
      <dgm:prSet presAssocID="{C74217A2-7D3C-4239-B713-C8B269175DD5}" presName="desTx" presStyleLbl="alignAccFollowNode1" presStyleIdx="0" presStyleCnt="3">
        <dgm:presLayoutVars>
          <dgm:bulletEnabled val="1"/>
        </dgm:presLayoutVars>
      </dgm:prSet>
      <dgm:spPr/>
      <dgm:t>
        <a:bodyPr/>
        <a:lstStyle/>
        <a:p>
          <a:endParaRPr lang="en-US"/>
        </a:p>
      </dgm:t>
    </dgm:pt>
    <dgm:pt modelId="{E2DF82E3-E035-4786-9219-5CD3A5E1A0C7}" type="pres">
      <dgm:prSet presAssocID="{CABA2F1D-C038-448F-BA26-2563E0F9BEF1}" presName="space" presStyleCnt="0"/>
      <dgm:spPr/>
      <dgm:t>
        <a:bodyPr/>
        <a:lstStyle/>
        <a:p>
          <a:endParaRPr lang="en-US"/>
        </a:p>
      </dgm:t>
    </dgm:pt>
    <dgm:pt modelId="{1206C232-9BE4-4BB0-8D49-5B290548B559}" type="pres">
      <dgm:prSet presAssocID="{DDD0B274-FF42-44FA-9763-36432F12F6F9}" presName="composite" presStyleCnt="0"/>
      <dgm:spPr/>
      <dgm:t>
        <a:bodyPr/>
        <a:lstStyle/>
        <a:p>
          <a:endParaRPr lang="en-US"/>
        </a:p>
      </dgm:t>
    </dgm:pt>
    <dgm:pt modelId="{5CEC4D4E-DAA0-48F0-8D85-5F930E285A43}" type="pres">
      <dgm:prSet presAssocID="{DDD0B274-FF42-44FA-9763-36432F12F6F9}" presName="parTx" presStyleLbl="alignNode1" presStyleIdx="1" presStyleCnt="3" custScaleY="100000">
        <dgm:presLayoutVars>
          <dgm:chMax val="0"/>
          <dgm:chPref val="0"/>
          <dgm:bulletEnabled val="1"/>
        </dgm:presLayoutVars>
      </dgm:prSet>
      <dgm:spPr/>
      <dgm:t>
        <a:bodyPr/>
        <a:lstStyle/>
        <a:p>
          <a:endParaRPr lang="en-US"/>
        </a:p>
      </dgm:t>
    </dgm:pt>
    <dgm:pt modelId="{93113A4E-EF60-49BF-865E-F74DD6EAD7A0}" type="pres">
      <dgm:prSet presAssocID="{DDD0B274-FF42-44FA-9763-36432F12F6F9}" presName="desTx" presStyleLbl="alignAccFollowNode1" presStyleIdx="1" presStyleCnt="3">
        <dgm:presLayoutVars>
          <dgm:bulletEnabled val="1"/>
        </dgm:presLayoutVars>
      </dgm:prSet>
      <dgm:spPr/>
      <dgm:t>
        <a:bodyPr/>
        <a:lstStyle/>
        <a:p>
          <a:endParaRPr lang="en-US"/>
        </a:p>
      </dgm:t>
    </dgm:pt>
    <dgm:pt modelId="{95153FA3-A011-432C-9182-9F0FCC8CF242}" type="pres">
      <dgm:prSet presAssocID="{E4582429-B314-4F8A-AC6A-187B42C97043}" presName="space" presStyleCnt="0"/>
      <dgm:spPr/>
      <dgm:t>
        <a:bodyPr/>
        <a:lstStyle/>
        <a:p>
          <a:endParaRPr lang="en-US"/>
        </a:p>
      </dgm:t>
    </dgm:pt>
    <dgm:pt modelId="{E89FDCB2-4B75-4728-9D6A-BF8314479CAF}" type="pres">
      <dgm:prSet presAssocID="{731F9475-2C67-4995-B3D2-5C16341EFDC4}" presName="composite" presStyleCnt="0"/>
      <dgm:spPr/>
      <dgm:t>
        <a:bodyPr/>
        <a:lstStyle/>
        <a:p>
          <a:endParaRPr lang="en-US"/>
        </a:p>
      </dgm:t>
    </dgm:pt>
    <dgm:pt modelId="{F306744E-D93F-4D98-8D38-717E988F6949}" type="pres">
      <dgm:prSet presAssocID="{731F9475-2C67-4995-B3D2-5C16341EFDC4}" presName="parTx" presStyleLbl="alignNode1" presStyleIdx="2" presStyleCnt="3" custScaleY="100000">
        <dgm:presLayoutVars>
          <dgm:chMax val="0"/>
          <dgm:chPref val="0"/>
          <dgm:bulletEnabled val="1"/>
        </dgm:presLayoutVars>
      </dgm:prSet>
      <dgm:spPr/>
      <dgm:t>
        <a:bodyPr/>
        <a:lstStyle/>
        <a:p>
          <a:endParaRPr lang="en-US"/>
        </a:p>
      </dgm:t>
    </dgm:pt>
    <dgm:pt modelId="{3C261575-159D-4F5B-885D-C4CE9AAA9171}" type="pres">
      <dgm:prSet presAssocID="{731F9475-2C67-4995-B3D2-5C16341EFDC4}" presName="desTx" presStyleLbl="alignAccFollowNode1" presStyleIdx="2" presStyleCnt="3">
        <dgm:presLayoutVars>
          <dgm:bulletEnabled val="1"/>
        </dgm:presLayoutVars>
      </dgm:prSet>
      <dgm:spPr/>
      <dgm:t>
        <a:bodyPr/>
        <a:lstStyle/>
        <a:p>
          <a:endParaRPr lang="en-US"/>
        </a:p>
      </dgm:t>
    </dgm:pt>
  </dgm:ptLst>
  <dgm:cxnLst>
    <dgm:cxn modelId="{1EF0C7C2-D179-43C7-B89E-23515FA16878}" srcId="{9D110A29-7A0B-4A2E-AD84-9B0D8DA9D360}" destId="{731F9475-2C67-4995-B3D2-5C16341EFDC4}" srcOrd="2" destOrd="0" parTransId="{755F864D-77AA-4DC0-9E6F-4427BCB7CE1D}" sibTransId="{25BA7907-24AA-4B4D-8456-2646AFD617EA}"/>
    <dgm:cxn modelId="{C41DACF9-BD86-4E99-A39D-C21CBE0A1DFB}" srcId="{C74217A2-7D3C-4239-B713-C8B269175DD5}" destId="{624425B1-53DC-4BA1-B95C-C9BD9A8ABF3A}" srcOrd="3" destOrd="0" parTransId="{950878B5-A3C6-41DB-9819-7FD4D2C084D9}" sibTransId="{75E89F6F-F2BC-4585-9DD9-68C7B45D2D02}"/>
    <dgm:cxn modelId="{3B4F34B0-1892-4476-BD94-645EB4C67D6A}" srcId="{DDD0B274-FF42-44FA-9763-36432F12F6F9}" destId="{E7026019-9EE8-457F-B94B-7DD063BA77B3}" srcOrd="1" destOrd="0" parTransId="{6E7D1266-0311-4989-9942-B461C63C9998}" sibTransId="{49332666-0279-45EC-9923-832228DDD7F5}"/>
    <dgm:cxn modelId="{E2FDE333-CC55-4C0E-9A51-D8E6B641A88B}" type="presOf" srcId="{731F9475-2C67-4995-B3D2-5C16341EFDC4}" destId="{F306744E-D93F-4D98-8D38-717E988F6949}" srcOrd="0" destOrd="0" presId="urn:microsoft.com/office/officeart/2005/8/layout/hList1"/>
    <dgm:cxn modelId="{B3FE0B0E-034B-4601-93FD-3FF9E7A4789B}" type="presOf" srcId="{1C785495-DE29-403F-A04D-E3409120E2B8}" destId="{5C254CA2-7E89-4F6D-90FC-2C1E9E11A380}" srcOrd="0" destOrd="0" presId="urn:microsoft.com/office/officeart/2005/8/layout/hList1"/>
    <dgm:cxn modelId="{178FCE4B-08F3-44BC-BAC5-5F0A4DFE6B93}" type="presOf" srcId="{933795DB-EBD3-42A5-9F05-3FDE52340FBB}" destId="{5C254CA2-7E89-4F6D-90FC-2C1E9E11A380}" srcOrd="0" destOrd="1" presId="urn:microsoft.com/office/officeart/2005/8/layout/hList1"/>
    <dgm:cxn modelId="{5121C50F-EB07-43A7-B367-6F9A687B9A47}" srcId="{731F9475-2C67-4995-B3D2-5C16341EFDC4}" destId="{5B5E37B1-CFC9-41BD-BBA8-743CDBCD43AD}" srcOrd="0" destOrd="0" parTransId="{DC2B0085-BFB4-4487-846F-3CF4AC9CE8E6}" sibTransId="{12431F67-399D-4DD3-AFB8-50A9B5D71FB2}"/>
    <dgm:cxn modelId="{89837500-D81F-43C6-B11D-78A3FF7A81C6}" type="presOf" srcId="{E7026019-9EE8-457F-B94B-7DD063BA77B3}" destId="{93113A4E-EF60-49BF-865E-F74DD6EAD7A0}" srcOrd="0" destOrd="1" presId="urn:microsoft.com/office/officeart/2005/8/layout/hList1"/>
    <dgm:cxn modelId="{E3EF8413-CFF9-44C7-9D99-CFFE0DC1C6A1}" srcId="{9D110A29-7A0B-4A2E-AD84-9B0D8DA9D360}" destId="{DDD0B274-FF42-44FA-9763-36432F12F6F9}" srcOrd="1" destOrd="0" parTransId="{FE5D7EDE-3031-49F7-9CF9-D9233D11E0D4}" sibTransId="{E4582429-B314-4F8A-AC6A-187B42C97043}"/>
    <dgm:cxn modelId="{7A5221D5-8568-477E-BAAD-1396200611F6}" type="presOf" srcId="{5B5E37B1-CFC9-41BD-BBA8-743CDBCD43AD}" destId="{3C261575-159D-4F5B-885D-C4CE9AAA9171}" srcOrd="0" destOrd="0" presId="urn:microsoft.com/office/officeart/2005/8/layout/hList1"/>
    <dgm:cxn modelId="{668C4140-3783-4B5F-A92A-538DDE6588EC}" type="presOf" srcId="{3F0B1036-802A-45AA-AFA6-22A44E6ECC1E}" destId="{5C254CA2-7E89-4F6D-90FC-2C1E9E11A380}" srcOrd="0" destOrd="2" presId="urn:microsoft.com/office/officeart/2005/8/layout/hList1"/>
    <dgm:cxn modelId="{5D427C6A-3DFE-478A-80D8-2670EE2C8D81}" srcId="{C74217A2-7D3C-4239-B713-C8B269175DD5}" destId="{1C785495-DE29-403F-A04D-E3409120E2B8}" srcOrd="0" destOrd="0" parTransId="{852E874E-B367-42F5-899D-5520BF56C787}" sibTransId="{1B8E5173-336F-4E1B-8535-66AEE3D68EE4}"/>
    <dgm:cxn modelId="{490FF8B7-79A2-4A10-9D97-394C9CE7BFB5}" srcId="{DDD0B274-FF42-44FA-9763-36432F12F6F9}" destId="{36AC6971-5B2E-4E7F-961B-BD6E93837DB3}" srcOrd="0" destOrd="0" parTransId="{7AB6F530-59D7-4355-8D4E-7C613B061B47}" sibTransId="{0A0FCDAB-2B4D-4EF4-9B40-6C2F53D876A3}"/>
    <dgm:cxn modelId="{C2C1F5B4-1F21-4CA8-A68F-EDF06C46BA04}" srcId="{DDD0B274-FF42-44FA-9763-36432F12F6F9}" destId="{87B5D4FD-0B09-4110-BB16-D595328A9370}" srcOrd="2" destOrd="0" parTransId="{FE01A55E-F237-4310-BE38-CE1005376C0F}" sibTransId="{29A46ECF-6256-41FE-9C1F-DC8736A911E9}"/>
    <dgm:cxn modelId="{86FFF943-C549-4B26-A4F3-67D276A2BD8E}" type="presOf" srcId="{9D110A29-7A0B-4A2E-AD84-9B0D8DA9D360}" destId="{CBBEB52D-C5C4-4544-BB1E-7104347E8239}" srcOrd="0" destOrd="0" presId="urn:microsoft.com/office/officeart/2005/8/layout/hList1"/>
    <dgm:cxn modelId="{4E21DC15-E2FD-47B1-8F02-FB66C8A7C503}" type="presOf" srcId="{36AC6971-5B2E-4E7F-961B-BD6E93837DB3}" destId="{93113A4E-EF60-49BF-865E-F74DD6EAD7A0}" srcOrd="0" destOrd="0" presId="urn:microsoft.com/office/officeart/2005/8/layout/hList1"/>
    <dgm:cxn modelId="{C3FB59FD-4BF7-4F4F-A727-3C34C0368BC1}" type="presOf" srcId="{C74217A2-7D3C-4239-B713-C8B269175DD5}" destId="{41C55D64-83F5-4795-B11C-59E0BFEADE8D}" srcOrd="0" destOrd="0" presId="urn:microsoft.com/office/officeart/2005/8/layout/hList1"/>
    <dgm:cxn modelId="{C4694EDD-852A-402C-B1FC-2F3BECC1A722}" type="presOf" srcId="{DDD0B274-FF42-44FA-9763-36432F12F6F9}" destId="{5CEC4D4E-DAA0-48F0-8D85-5F930E285A43}" srcOrd="0" destOrd="0" presId="urn:microsoft.com/office/officeart/2005/8/layout/hList1"/>
    <dgm:cxn modelId="{66491B8E-D4C2-4167-9E14-118DED892709}" srcId="{731F9475-2C67-4995-B3D2-5C16341EFDC4}" destId="{FB5F400F-1D44-4049-8EC5-FAEBDA052B07}" srcOrd="1" destOrd="0" parTransId="{4A5D0BB8-1170-4BC2-A295-51CAB5B2D347}" sibTransId="{C0718289-B316-4630-9CCD-CB54979DC407}"/>
    <dgm:cxn modelId="{9B871A3A-8620-4042-85A9-5D80244392A2}" type="presOf" srcId="{87B5D4FD-0B09-4110-BB16-D595328A9370}" destId="{93113A4E-EF60-49BF-865E-F74DD6EAD7A0}" srcOrd="0" destOrd="2" presId="urn:microsoft.com/office/officeart/2005/8/layout/hList1"/>
    <dgm:cxn modelId="{199378E9-E316-425B-A1FE-203278FF0B58}" type="presOf" srcId="{624425B1-53DC-4BA1-B95C-C9BD9A8ABF3A}" destId="{5C254CA2-7E89-4F6D-90FC-2C1E9E11A380}" srcOrd="0" destOrd="3" presId="urn:microsoft.com/office/officeart/2005/8/layout/hList1"/>
    <dgm:cxn modelId="{2C3DE458-2354-42E6-A016-E1A9FC77A4AA}" srcId="{9D110A29-7A0B-4A2E-AD84-9B0D8DA9D360}" destId="{C74217A2-7D3C-4239-B713-C8B269175DD5}" srcOrd="0" destOrd="0" parTransId="{315B31AA-7B18-47B2-B861-4B98E37FCC97}" sibTransId="{CABA2F1D-C038-448F-BA26-2563E0F9BEF1}"/>
    <dgm:cxn modelId="{F9791F14-5A05-42BB-B7EF-B433191C4567}" srcId="{C74217A2-7D3C-4239-B713-C8B269175DD5}" destId="{933795DB-EBD3-42A5-9F05-3FDE52340FBB}" srcOrd="1" destOrd="0" parTransId="{AD75A5B6-A7E4-4B94-99A2-C025067A0B47}" sibTransId="{0CCC2C0D-B8B0-4655-A14F-BA2BF031884B}"/>
    <dgm:cxn modelId="{5C53B19B-760B-4B56-BBB0-3C07877B2D74}" type="presOf" srcId="{FB5F400F-1D44-4049-8EC5-FAEBDA052B07}" destId="{3C261575-159D-4F5B-885D-C4CE9AAA9171}" srcOrd="0" destOrd="1" presId="urn:microsoft.com/office/officeart/2005/8/layout/hList1"/>
    <dgm:cxn modelId="{8F279C09-B8B7-4BCF-954D-BFC93D0B1D97}" srcId="{C74217A2-7D3C-4239-B713-C8B269175DD5}" destId="{3F0B1036-802A-45AA-AFA6-22A44E6ECC1E}" srcOrd="2" destOrd="0" parTransId="{B46F4A06-2AC7-4E32-9D72-300840F3CE8F}" sibTransId="{89D0A219-E821-443B-8D4F-A3CC5156EE68}"/>
    <dgm:cxn modelId="{FE1A39D1-30AE-44F6-948B-C34E4A71EAEE}" type="presParOf" srcId="{CBBEB52D-C5C4-4544-BB1E-7104347E8239}" destId="{CD0B2979-D43A-42ED-A795-1CDFC310C1C8}" srcOrd="0" destOrd="0" presId="urn:microsoft.com/office/officeart/2005/8/layout/hList1"/>
    <dgm:cxn modelId="{677A4DD9-A6EA-48DA-AD55-C3893F1ABAD6}" type="presParOf" srcId="{CD0B2979-D43A-42ED-A795-1CDFC310C1C8}" destId="{41C55D64-83F5-4795-B11C-59E0BFEADE8D}" srcOrd="0" destOrd="0" presId="urn:microsoft.com/office/officeart/2005/8/layout/hList1"/>
    <dgm:cxn modelId="{D4FF2FD6-0364-43F6-B9C9-28858509851E}" type="presParOf" srcId="{CD0B2979-D43A-42ED-A795-1CDFC310C1C8}" destId="{5C254CA2-7E89-4F6D-90FC-2C1E9E11A380}" srcOrd="1" destOrd="0" presId="urn:microsoft.com/office/officeart/2005/8/layout/hList1"/>
    <dgm:cxn modelId="{D33CC99A-39A8-4934-9E36-61C8BF3A336A}" type="presParOf" srcId="{CBBEB52D-C5C4-4544-BB1E-7104347E8239}" destId="{E2DF82E3-E035-4786-9219-5CD3A5E1A0C7}" srcOrd="1" destOrd="0" presId="urn:microsoft.com/office/officeart/2005/8/layout/hList1"/>
    <dgm:cxn modelId="{6C647DC9-5253-498D-B551-D71601A5F126}" type="presParOf" srcId="{CBBEB52D-C5C4-4544-BB1E-7104347E8239}" destId="{1206C232-9BE4-4BB0-8D49-5B290548B559}" srcOrd="2" destOrd="0" presId="urn:microsoft.com/office/officeart/2005/8/layout/hList1"/>
    <dgm:cxn modelId="{9D413CD6-F605-481C-9C76-F682E4215E98}" type="presParOf" srcId="{1206C232-9BE4-4BB0-8D49-5B290548B559}" destId="{5CEC4D4E-DAA0-48F0-8D85-5F930E285A43}" srcOrd="0" destOrd="0" presId="urn:microsoft.com/office/officeart/2005/8/layout/hList1"/>
    <dgm:cxn modelId="{26B73DBC-1AC8-4501-BDA3-F9925DAF9AD0}" type="presParOf" srcId="{1206C232-9BE4-4BB0-8D49-5B290548B559}" destId="{93113A4E-EF60-49BF-865E-F74DD6EAD7A0}" srcOrd="1" destOrd="0" presId="urn:microsoft.com/office/officeart/2005/8/layout/hList1"/>
    <dgm:cxn modelId="{0FAD9FCD-F27B-4CBD-9B59-0FA23EDEF6A3}" type="presParOf" srcId="{CBBEB52D-C5C4-4544-BB1E-7104347E8239}" destId="{95153FA3-A011-432C-9182-9F0FCC8CF242}" srcOrd="3" destOrd="0" presId="urn:microsoft.com/office/officeart/2005/8/layout/hList1"/>
    <dgm:cxn modelId="{8B8035B8-88C8-407D-805A-0A611D7ADB87}" type="presParOf" srcId="{CBBEB52D-C5C4-4544-BB1E-7104347E8239}" destId="{E89FDCB2-4B75-4728-9D6A-BF8314479CAF}" srcOrd="4" destOrd="0" presId="urn:microsoft.com/office/officeart/2005/8/layout/hList1"/>
    <dgm:cxn modelId="{7379418D-BE0D-4CE5-92A3-426D99105E53}" type="presParOf" srcId="{E89FDCB2-4B75-4728-9D6A-BF8314479CAF}" destId="{F306744E-D93F-4D98-8D38-717E988F6949}" srcOrd="0" destOrd="0" presId="urn:microsoft.com/office/officeart/2005/8/layout/hList1"/>
    <dgm:cxn modelId="{A460F694-A715-44D9-A71A-06A7AF0D942E}" type="presParOf" srcId="{E89FDCB2-4B75-4728-9D6A-BF8314479CAF}" destId="{3C261575-159D-4F5B-885D-C4CE9AAA91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062CB-0736-4A09-9EA4-0D1340606027}">
      <dsp:nvSpPr>
        <dsp:cNvPr id="0" name=""/>
        <dsp:cNvSpPr/>
      </dsp:nvSpPr>
      <dsp:spPr>
        <a:xfrm>
          <a:off x="-5374032" y="-822942"/>
          <a:ext cx="6399038" cy="6399038"/>
        </a:xfrm>
        <a:prstGeom prst="blockArc">
          <a:avLst>
            <a:gd name="adj1" fmla="val 18900000"/>
            <a:gd name="adj2" fmla="val 2700000"/>
            <a:gd name="adj3" fmla="val 338"/>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E8255-C049-4293-A266-3F9D3B597D47}">
      <dsp:nvSpPr>
        <dsp:cNvPr id="0" name=""/>
        <dsp:cNvSpPr/>
      </dsp:nvSpPr>
      <dsp:spPr>
        <a:xfrm>
          <a:off x="536628" y="365422"/>
          <a:ext cx="8118297" cy="731225"/>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8041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Candara" panose="020E0502030303020204" pitchFamily="34" charset="0"/>
            </a:rPr>
            <a:t>Test policy of the organization</a:t>
          </a:r>
          <a:endParaRPr lang="en-US" sz="2000" kern="1200" dirty="0">
            <a:latin typeface="Candara" panose="020E0502030303020204" pitchFamily="34" charset="0"/>
          </a:endParaRPr>
        </a:p>
      </dsp:txBody>
      <dsp:txXfrm>
        <a:off x="536628" y="365422"/>
        <a:ext cx="8118297" cy="731225"/>
      </dsp:txXfrm>
    </dsp:sp>
    <dsp:sp modelId="{B693C648-0B4B-43BE-B2F1-4E5BCDD99CB1}">
      <dsp:nvSpPr>
        <dsp:cNvPr id="0" name=""/>
        <dsp:cNvSpPr/>
      </dsp:nvSpPr>
      <dsp:spPr>
        <a:xfrm>
          <a:off x="79613" y="274019"/>
          <a:ext cx="914031" cy="914031"/>
        </a:xfrm>
        <a:prstGeom prst="ellipse">
          <a:avLst/>
        </a:prstGeom>
        <a:solidFill>
          <a:schemeClr val="lt1">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CA66A-0427-40BC-904D-099D18FC12AF}">
      <dsp:nvSpPr>
        <dsp:cNvPr id="0" name=""/>
        <dsp:cNvSpPr/>
      </dsp:nvSpPr>
      <dsp:spPr>
        <a:xfrm>
          <a:off x="955857" y="1462450"/>
          <a:ext cx="7699068" cy="731225"/>
        </a:xfrm>
        <a:prstGeom prst="rect">
          <a:avLst/>
        </a:prstGeom>
        <a:solidFill>
          <a:srgbClr val="787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8041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Candara" panose="020E0502030303020204" pitchFamily="34" charset="0"/>
            </a:rPr>
            <a:t>Scope of testing</a:t>
          </a:r>
          <a:endParaRPr lang="en-US" sz="2000" kern="1200" dirty="0">
            <a:latin typeface="Candara" panose="020E0502030303020204" pitchFamily="34" charset="0"/>
          </a:endParaRPr>
        </a:p>
      </dsp:txBody>
      <dsp:txXfrm>
        <a:off x="955857" y="1462450"/>
        <a:ext cx="7699068" cy="731225"/>
      </dsp:txXfrm>
    </dsp:sp>
    <dsp:sp modelId="{2B35CDF2-38A0-4519-A257-84D2FACC0201}">
      <dsp:nvSpPr>
        <dsp:cNvPr id="0" name=""/>
        <dsp:cNvSpPr/>
      </dsp:nvSpPr>
      <dsp:spPr>
        <a:xfrm>
          <a:off x="498841" y="1371047"/>
          <a:ext cx="914031" cy="914031"/>
        </a:xfrm>
        <a:prstGeom prst="ellipse">
          <a:avLst/>
        </a:prstGeom>
        <a:solidFill>
          <a:schemeClr val="lt1">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055CD-600B-4A2D-A896-D2D7D0D55704}">
      <dsp:nvSpPr>
        <dsp:cNvPr id="0" name=""/>
        <dsp:cNvSpPr/>
      </dsp:nvSpPr>
      <dsp:spPr>
        <a:xfrm>
          <a:off x="955857" y="2559478"/>
          <a:ext cx="7699068" cy="731225"/>
        </a:xfrm>
        <a:prstGeom prst="rect">
          <a:avLst/>
        </a:prstGeom>
        <a:solidFill>
          <a:srgbClr val="787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8041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Candara" panose="020E0502030303020204" pitchFamily="34" charset="0"/>
            </a:rPr>
            <a:t>Objectives, risks, constraints</a:t>
          </a:r>
          <a:endParaRPr lang="en-US" sz="2000" kern="1200" dirty="0">
            <a:latin typeface="Candara" panose="020E0502030303020204" pitchFamily="34" charset="0"/>
          </a:endParaRPr>
        </a:p>
      </dsp:txBody>
      <dsp:txXfrm>
        <a:off x="955857" y="2559478"/>
        <a:ext cx="7699068" cy="731225"/>
      </dsp:txXfrm>
    </dsp:sp>
    <dsp:sp modelId="{E9135E51-05BB-4603-8DD8-F53802C668A1}">
      <dsp:nvSpPr>
        <dsp:cNvPr id="0" name=""/>
        <dsp:cNvSpPr/>
      </dsp:nvSpPr>
      <dsp:spPr>
        <a:xfrm>
          <a:off x="498841" y="2468075"/>
          <a:ext cx="914031" cy="914031"/>
        </a:xfrm>
        <a:prstGeom prst="ellipse">
          <a:avLst/>
        </a:prstGeom>
        <a:solidFill>
          <a:schemeClr val="lt1">
            <a:hueOff val="0"/>
            <a:satOff val="0"/>
            <a:lumOff val="0"/>
            <a:alphaOff val="0"/>
          </a:schemeClr>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27EF9F-F214-4918-A726-245151B5B0B4}">
      <dsp:nvSpPr>
        <dsp:cNvPr id="0" name=""/>
        <dsp:cNvSpPr/>
      </dsp:nvSpPr>
      <dsp:spPr>
        <a:xfrm>
          <a:off x="536628" y="3656506"/>
          <a:ext cx="8118297" cy="731225"/>
        </a:xfrm>
        <a:prstGeom prst="rect">
          <a:avLst/>
        </a:prstGeom>
        <a:solidFill>
          <a:srgbClr val="787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8041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Candara" panose="020E0502030303020204" pitchFamily="34" charset="0"/>
            </a:rPr>
            <a:t>Criticality, testability and the availability of resources</a:t>
          </a:r>
          <a:endParaRPr lang="en-US" sz="2000" kern="1200" dirty="0">
            <a:latin typeface="Candara" panose="020E0502030303020204" pitchFamily="34" charset="0"/>
          </a:endParaRPr>
        </a:p>
      </dsp:txBody>
      <dsp:txXfrm>
        <a:off x="536628" y="3656506"/>
        <a:ext cx="8118297" cy="731225"/>
      </dsp:txXfrm>
    </dsp:sp>
    <dsp:sp modelId="{9C81FA30-9896-424E-9733-74F39E97533D}">
      <dsp:nvSpPr>
        <dsp:cNvPr id="0" name=""/>
        <dsp:cNvSpPr/>
      </dsp:nvSpPr>
      <dsp:spPr>
        <a:xfrm>
          <a:off x="79613" y="3565103"/>
          <a:ext cx="914031" cy="914031"/>
        </a:xfrm>
        <a:prstGeom prst="ellipse">
          <a:avLst/>
        </a:prstGeom>
        <a:solidFill>
          <a:schemeClr val="lt1">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DE05-3E25-4BF2-B690-35F64F5FD381}">
      <dsp:nvSpPr>
        <dsp:cNvPr id="0" name=""/>
        <dsp:cNvSpPr/>
      </dsp:nvSpPr>
      <dsp:spPr>
        <a:xfrm>
          <a:off x="4041071" y="632033"/>
          <a:ext cx="1685550" cy="1479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1. Review</a:t>
          </a:r>
          <a:r>
            <a:rPr lang="en-US" sz="2000" kern="1200" dirty="0"/>
            <a:t> product and project documentation</a:t>
          </a:r>
        </a:p>
      </dsp:txBody>
      <dsp:txXfrm>
        <a:off x="4041071" y="632033"/>
        <a:ext cx="1685550" cy="1479441"/>
      </dsp:txXfrm>
    </dsp:sp>
    <dsp:sp modelId="{A0C6174F-0BDE-418F-BE8A-650F9055B4A9}">
      <dsp:nvSpPr>
        <dsp:cNvPr id="0" name=""/>
        <dsp:cNvSpPr/>
      </dsp:nvSpPr>
      <dsp:spPr>
        <a:xfrm>
          <a:off x="1334717" y="328717"/>
          <a:ext cx="4085293" cy="3713123"/>
        </a:xfrm>
        <a:prstGeom prst="circularArrow">
          <a:avLst>
            <a:gd name="adj1" fmla="val 8244"/>
            <a:gd name="adj2" fmla="val 575756"/>
            <a:gd name="adj3" fmla="val 2965506"/>
            <a:gd name="adj4" fmla="val 21434178"/>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1E52A-7254-4DDE-8ACA-D862024F49C1}">
      <dsp:nvSpPr>
        <dsp:cNvPr id="0" name=""/>
        <dsp:cNvSpPr/>
      </dsp:nvSpPr>
      <dsp:spPr>
        <a:xfrm>
          <a:off x="2623096" y="3380962"/>
          <a:ext cx="1685550" cy="89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2. Perform</a:t>
          </a:r>
          <a:r>
            <a:rPr lang="en-US" sz="2000" kern="1200" dirty="0"/>
            <a:t> product walkthrough</a:t>
          </a:r>
        </a:p>
      </dsp:txBody>
      <dsp:txXfrm>
        <a:off x="2623096" y="3380962"/>
        <a:ext cx="1685550" cy="893594"/>
      </dsp:txXfrm>
    </dsp:sp>
    <dsp:sp modelId="{FA073248-4AB4-433F-BDC9-291C897C646B}">
      <dsp:nvSpPr>
        <dsp:cNvPr id="0" name=""/>
        <dsp:cNvSpPr/>
      </dsp:nvSpPr>
      <dsp:spPr>
        <a:xfrm>
          <a:off x="1472461" y="197013"/>
          <a:ext cx="3986819" cy="3986819"/>
        </a:xfrm>
        <a:prstGeom prst="circularArrow">
          <a:avLst>
            <a:gd name="adj1" fmla="val 8244"/>
            <a:gd name="adj2" fmla="val 575756"/>
            <a:gd name="adj3" fmla="val 10886558"/>
            <a:gd name="adj4" fmla="val 7258738"/>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87A8D-EF70-45E3-A809-7612DB878770}">
      <dsp:nvSpPr>
        <dsp:cNvPr id="0" name=""/>
        <dsp:cNvSpPr/>
      </dsp:nvSpPr>
      <dsp:spPr>
        <a:xfrm>
          <a:off x="1205120" y="866586"/>
          <a:ext cx="1685550" cy="101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3. Interview</a:t>
          </a:r>
          <a:r>
            <a:rPr lang="en-US" sz="2000" kern="1200" dirty="0"/>
            <a:t> client, designer and developer</a:t>
          </a:r>
        </a:p>
      </dsp:txBody>
      <dsp:txXfrm>
        <a:off x="1205120" y="866586"/>
        <a:ext cx="1685550" cy="1010335"/>
      </dsp:txXfrm>
    </dsp:sp>
    <dsp:sp modelId="{FF5D6B45-E860-4FE4-A156-2F5F202821DA}">
      <dsp:nvSpPr>
        <dsp:cNvPr id="0" name=""/>
        <dsp:cNvSpPr/>
      </dsp:nvSpPr>
      <dsp:spPr>
        <a:xfrm>
          <a:off x="707929" y="-49153"/>
          <a:ext cx="5673203" cy="4771464"/>
        </a:xfrm>
        <a:prstGeom prst="circularArrow">
          <a:avLst>
            <a:gd name="adj1" fmla="val 8244"/>
            <a:gd name="adj2" fmla="val 575756"/>
            <a:gd name="adj3" fmla="val 16858263"/>
            <a:gd name="adj4" fmla="val 14037155"/>
            <a:gd name="adj5" fmla="val 9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55D64-83F5-4795-B11C-59E0BFEADE8D}">
      <dsp:nvSpPr>
        <dsp:cNvPr id="0" name=""/>
        <dsp:cNvSpPr/>
      </dsp:nvSpPr>
      <dsp:spPr>
        <a:xfrm>
          <a:off x="3286" y="301689"/>
          <a:ext cx="3203971" cy="12815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Candara" panose="020E0502030303020204" pitchFamily="34" charset="0"/>
            </a:rPr>
            <a:t>Organizational Factors</a:t>
          </a:r>
          <a:endParaRPr lang="en-US" sz="2300" kern="1200" dirty="0">
            <a:latin typeface="Candara" panose="020E0502030303020204" pitchFamily="34" charset="0"/>
          </a:endParaRPr>
        </a:p>
      </dsp:txBody>
      <dsp:txXfrm>
        <a:off x="3286" y="301689"/>
        <a:ext cx="3203971" cy="1281588"/>
      </dsp:txXfrm>
    </dsp:sp>
    <dsp:sp modelId="{5C254CA2-7E89-4F6D-90FC-2C1E9E11A380}">
      <dsp:nvSpPr>
        <dsp:cNvPr id="0" name=""/>
        <dsp:cNvSpPr/>
      </dsp:nvSpPr>
      <dsp:spPr>
        <a:xfrm>
          <a:off x="3286" y="1583277"/>
          <a:ext cx="3203971" cy="285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Skill/staff shortage</a:t>
          </a:r>
          <a:endParaRPr lang="en-US" sz="2100" kern="1200" dirty="0">
            <a:latin typeface="Candara" panose="020E0502030303020204" pitchFamily="34" charset="0"/>
          </a:endParaRPr>
        </a:p>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Personal/training issues</a:t>
          </a:r>
          <a:endParaRPr lang="en-US" sz="2100" kern="1200" dirty="0">
            <a:latin typeface="Candara" panose="020E0502030303020204" pitchFamily="34" charset="0"/>
          </a:endParaRPr>
        </a:p>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Testers communicating their needs and test results</a:t>
          </a:r>
          <a:endParaRPr lang="en-US" sz="2100" kern="1200" dirty="0">
            <a:latin typeface="Candara" panose="020E0502030303020204" pitchFamily="34" charset="0"/>
          </a:endParaRPr>
        </a:p>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Improper attitude toward testing</a:t>
          </a:r>
          <a:endParaRPr lang="en-US" sz="2100" kern="1200" dirty="0">
            <a:latin typeface="Candara" panose="020E0502030303020204" pitchFamily="34" charset="0"/>
          </a:endParaRPr>
        </a:p>
      </dsp:txBody>
      <dsp:txXfrm>
        <a:off x="3286" y="1583277"/>
        <a:ext cx="3203971" cy="2854800"/>
      </dsp:txXfrm>
    </dsp:sp>
    <dsp:sp modelId="{5CEC4D4E-DAA0-48F0-8D85-5F930E285A43}">
      <dsp:nvSpPr>
        <dsp:cNvPr id="0" name=""/>
        <dsp:cNvSpPr/>
      </dsp:nvSpPr>
      <dsp:spPr>
        <a:xfrm>
          <a:off x="3655814" y="301689"/>
          <a:ext cx="3203971" cy="12815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Candara" panose="020E0502030303020204" pitchFamily="34" charset="0"/>
            </a:rPr>
            <a:t>Technical Issues</a:t>
          </a:r>
          <a:endParaRPr lang="en-US" sz="2300" kern="1200" dirty="0">
            <a:latin typeface="Candara" panose="020E0502030303020204" pitchFamily="34" charset="0"/>
          </a:endParaRPr>
        </a:p>
      </dsp:txBody>
      <dsp:txXfrm>
        <a:off x="3655814" y="301689"/>
        <a:ext cx="3203971" cy="1281588"/>
      </dsp:txXfrm>
    </dsp:sp>
    <dsp:sp modelId="{93113A4E-EF60-49BF-865E-F74DD6EAD7A0}">
      <dsp:nvSpPr>
        <dsp:cNvPr id="0" name=""/>
        <dsp:cNvSpPr/>
      </dsp:nvSpPr>
      <dsp:spPr>
        <a:xfrm>
          <a:off x="3655814" y="1583277"/>
          <a:ext cx="3203971" cy="285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Problems in defining the right requirements</a:t>
          </a:r>
          <a:endParaRPr lang="en-US" sz="2100" kern="1200" dirty="0">
            <a:latin typeface="Candara" panose="020E0502030303020204" pitchFamily="34" charset="0"/>
          </a:endParaRPr>
        </a:p>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The extent that requirements can be met given existing constraints</a:t>
          </a:r>
          <a:endParaRPr lang="en-US" sz="2100" kern="1200" dirty="0">
            <a:latin typeface="Candara" panose="020E0502030303020204" pitchFamily="34" charset="0"/>
          </a:endParaRPr>
        </a:p>
        <a:p>
          <a:pPr marL="228600" lvl="1" indent="-228600" algn="l" defTabSz="933450">
            <a:lnSpc>
              <a:spcPct val="90000"/>
            </a:lnSpc>
            <a:spcBef>
              <a:spcPct val="0"/>
            </a:spcBef>
            <a:spcAft>
              <a:spcPct val="15000"/>
            </a:spcAft>
            <a:buChar char="••"/>
          </a:pPr>
          <a:r>
            <a:rPr lang="en-US" sz="2100" kern="1200" dirty="0" smtClean="0">
              <a:latin typeface="Candara" panose="020E0502030303020204" pitchFamily="34" charset="0"/>
            </a:rPr>
            <a:t>The quality of design, code, and tests</a:t>
          </a:r>
          <a:endParaRPr lang="en-US" sz="2100" kern="1200" dirty="0">
            <a:latin typeface="Candara" panose="020E0502030303020204" pitchFamily="34" charset="0"/>
          </a:endParaRPr>
        </a:p>
      </dsp:txBody>
      <dsp:txXfrm>
        <a:off x="3655814" y="1583277"/>
        <a:ext cx="3203971" cy="2854800"/>
      </dsp:txXfrm>
    </dsp:sp>
    <dsp:sp modelId="{F306744E-D93F-4D98-8D38-717E988F6949}">
      <dsp:nvSpPr>
        <dsp:cNvPr id="0" name=""/>
        <dsp:cNvSpPr/>
      </dsp:nvSpPr>
      <dsp:spPr>
        <a:xfrm>
          <a:off x="7308342" y="301689"/>
          <a:ext cx="3203971" cy="12815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Candara" panose="020E0502030303020204" pitchFamily="34" charset="0"/>
            </a:rPr>
            <a:t>Supplier Issues</a:t>
          </a:r>
          <a:endParaRPr lang="en-US" sz="2300" kern="1200" dirty="0">
            <a:latin typeface="Candara" panose="020E0502030303020204" pitchFamily="34" charset="0"/>
          </a:endParaRPr>
        </a:p>
      </dsp:txBody>
      <dsp:txXfrm>
        <a:off x="7308342" y="301689"/>
        <a:ext cx="3203971" cy="1281588"/>
      </dsp:txXfrm>
    </dsp:sp>
    <dsp:sp modelId="{3C261575-159D-4F5B-885D-C4CE9AAA9171}">
      <dsp:nvSpPr>
        <dsp:cNvPr id="0" name=""/>
        <dsp:cNvSpPr/>
      </dsp:nvSpPr>
      <dsp:spPr>
        <a:xfrm>
          <a:off x="7308342" y="1583277"/>
          <a:ext cx="3203971" cy="285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Candara" panose="020E0502030303020204" pitchFamily="34" charset="0"/>
            </a:rPr>
            <a:t>Failure of a third part</a:t>
          </a:r>
          <a:endParaRPr lang="en-US" sz="2200" kern="1200" dirty="0">
            <a:latin typeface="Candara" panose="020E0502030303020204" pitchFamily="34" charset="0"/>
          </a:endParaRPr>
        </a:p>
        <a:p>
          <a:pPr marL="228600" lvl="1" indent="-228600" algn="l" defTabSz="977900">
            <a:lnSpc>
              <a:spcPct val="90000"/>
            </a:lnSpc>
            <a:spcBef>
              <a:spcPct val="0"/>
            </a:spcBef>
            <a:spcAft>
              <a:spcPct val="15000"/>
            </a:spcAft>
            <a:buChar char="••"/>
          </a:pPr>
          <a:r>
            <a:rPr lang="en-US" sz="2200" kern="1200" dirty="0" smtClean="0">
              <a:latin typeface="Candara" panose="020E0502030303020204" pitchFamily="34" charset="0"/>
            </a:rPr>
            <a:t>Contractual issues</a:t>
          </a:r>
          <a:endParaRPr lang="en-US" sz="2200" kern="1200" dirty="0">
            <a:latin typeface="Candara" panose="020E0502030303020204" pitchFamily="34" charset="0"/>
          </a:endParaRPr>
        </a:p>
      </dsp:txBody>
      <dsp:txXfrm>
        <a:off x="7308342" y="1583277"/>
        <a:ext cx="3203971" cy="285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AA9D-6820-4B38-B5CA-B694576E9E58}"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7A2FC-D85E-422B-9616-F19B14B8CC5E}" type="slidenum">
              <a:rPr lang="en-US" smtClean="0"/>
              <a:t>‹#›</a:t>
            </a:fld>
            <a:endParaRPr lang="en-US"/>
          </a:p>
        </p:txBody>
      </p:sp>
    </p:spTree>
    <p:extLst>
      <p:ext uri="{BB962C8B-B14F-4D97-AF65-F5344CB8AC3E}">
        <p14:creationId xmlns:p14="http://schemas.microsoft.com/office/powerpoint/2010/main" val="269164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dirty="0" smtClean="0"/>
              <a:t>May 30,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10</a:t>
            </a:r>
            <a:endParaRPr lang="en-US" dirty="0"/>
          </a:p>
        </p:txBody>
      </p:sp>
      <p:sp>
        <p:nvSpPr>
          <p:cNvPr id="5" name="Header Placeholder 4"/>
          <p:cNvSpPr>
            <a:spLocks noGrp="1"/>
          </p:cNvSpPr>
          <p:nvPr>
            <p:ph type="hdr" sz="quarter" idx="13"/>
          </p:nvPr>
        </p:nvSpPr>
        <p:spPr/>
        <p:txBody>
          <a:bodyPr/>
          <a:lstStyle/>
          <a:p>
            <a:pPr>
              <a:defRPr/>
            </a:pPr>
            <a:r>
              <a:rPr lang="en-US" dirty="0" smtClean="0"/>
              <a:t>SE 433</a:t>
            </a:r>
            <a:endParaRPr lang="en-US" dirty="0"/>
          </a:p>
        </p:txBody>
      </p:sp>
      <p:sp>
        <p:nvSpPr>
          <p:cNvPr id="8" name="Slide Number Placeholder 7"/>
          <p:cNvSpPr>
            <a:spLocks noGrp="1"/>
          </p:cNvSpPr>
          <p:nvPr>
            <p:ph type="sldNum" sz="quarter" idx="14"/>
          </p:nvPr>
        </p:nvSpPr>
        <p:spPr/>
        <p:txBody>
          <a:bodyPr/>
          <a:lstStyle/>
          <a:p>
            <a:pPr>
              <a:defRPr/>
            </a:pPr>
            <a:fld id="{F0410F35-0C47-794C-85F9-FC23048F5283}" type="slidenum">
              <a:rPr lang="en-US" smtClean="0"/>
              <a:pPr>
                <a:defRPr/>
              </a:pPr>
              <a:t>30</a:t>
            </a:fld>
            <a:r>
              <a:rPr lang="en-US" dirty="0" smtClean="0"/>
              <a:t> of 87</a:t>
            </a:r>
            <a:endParaRPr lang="en-US" dirty="0"/>
          </a:p>
        </p:txBody>
      </p:sp>
    </p:spTree>
    <p:extLst>
      <p:ext uri="{BB962C8B-B14F-4D97-AF65-F5344CB8AC3E}">
        <p14:creationId xmlns:p14="http://schemas.microsoft.com/office/powerpoint/2010/main" val="14963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31</a:t>
            </a:fld>
            <a:r>
              <a:rPr lang="en-US" dirty="0" smtClean="0"/>
              <a:t> of 87</a:t>
            </a:r>
            <a:endParaRPr lang="en-US" dirty="0"/>
          </a:p>
        </p:txBody>
      </p:sp>
    </p:spTree>
    <p:extLst>
      <p:ext uri="{BB962C8B-B14F-4D97-AF65-F5344CB8AC3E}">
        <p14:creationId xmlns:p14="http://schemas.microsoft.com/office/powerpoint/2010/main" val="396320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32</a:t>
            </a:fld>
            <a:r>
              <a:rPr lang="en-US" dirty="0" smtClean="0"/>
              <a:t> of 87</a:t>
            </a:r>
            <a:endParaRPr lang="en-US" dirty="0"/>
          </a:p>
        </p:txBody>
      </p:sp>
    </p:spTree>
    <p:extLst>
      <p:ext uri="{BB962C8B-B14F-4D97-AF65-F5344CB8AC3E}">
        <p14:creationId xmlns:p14="http://schemas.microsoft.com/office/powerpoint/2010/main" val="341032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dirty="0" smtClean="0"/>
              <a:t>May 30,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10</a:t>
            </a:r>
            <a:endParaRPr lang="en-US" dirty="0"/>
          </a:p>
        </p:txBody>
      </p:sp>
      <p:sp>
        <p:nvSpPr>
          <p:cNvPr id="5" name="Header Placeholder 4"/>
          <p:cNvSpPr>
            <a:spLocks noGrp="1"/>
          </p:cNvSpPr>
          <p:nvPr>
            <p:ph type="hdr" sz="quarter" idx="13"/>
          </p:nvPr>
        </p:nvSpPr>
        <p:spPr/>
        <p:txBody>
          <a:bodyPr/>
          <a:lstStyle/>
          <a:p>
            <a:pPr>
              <a:defRPr/>
            </a:pPr>
            <a:r>
              <a:rPr lang="en-US" dirty="0" smtClean="0"/>
              <a:t>SE 433</a:t>
            </a:r>
            <a:endParaRPr lang="en-US" dirty="0"/>
          </a:p>
        </p:txBody>
      </p:sp>
      <p:sp>
        <p:nvSpPr>
          <p:cNvPr id="8" name="Slide Number Placeholder 7"/>
          <p:cNvSpPr>
            <a:spLocks noGrp="1"/>
          </p:cNvSpPr>
          <p:nvPr>
            <p:ph type="sldNum" sz="quarter" idx="14"/>
          </p:nvPr>
        </p:nvSpPr>
        <p:spPr/>
        <p:txBody>
          <a:bodyPr/>
          <a:lstStyle/>
          <a:p>
            <a:pPr>
              <a:defRPr/>
            </a:pPr>
            <a:fld id="{F0410F35-0C47-794C-85F9-FC23048F5283}" type="slidenum">
              <a:rPr lang="en-US" smtClean="0"/>
              <a:pPr>
                <a:defRPr/>
              </a:pPr>
              <a:t>33</a:t>
            </a:fld>
            <a:r>
              <a:rPr lang="en-US" dirty="0" smtClean="0"/>
              <a:t> of 87</a:t>
            </a:r>
            <a:endParaRPr lang="en-US" dirty="0"/>
          </a:p>
        </p:txBody>
      </p:sp>
    </p:spTree>
    <p:extLst>
      <p:ext uri="{BB962C8B-B14F-4D97-AF65-F5344CB8AC3E}">
        <p14:creationId xmlns:p14="http://schemas.microsoft.com/office/powerpoint/2010/main" val="283892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B901C-D91D-4E48-8F65-2B612B86E863}" type="datetime1">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E314C-E4A1-4DFB-A1C3-DA91CCA0EC66}" type="datetime1">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D94F2-1C16-452C-9EFA-DBDB3EE84D36}" type="datetime1">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B9CCD-D3DD-4671-8A67-2B97EE80DE63}" type="datetime1">
              <a:rPr lang="en-US" smtClean="0"/>
              <a:t>2/20/2022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6A1473-7FD4-4E97-8E2F-0C9660C7151E}" type="datetime1">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7C4DB-6487-4166-92C3-81FBA75CFF25}" type="datetime1">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A7FAF-7A73-49AE-9086-58AC5955E409}" type="datetime1">
              <a:rPr lang="en-US" smtClean="0"/>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9B79EF-B44E-4FD9-BFF3-75C4A138F199}" type="datetime1">
              <a:rPr lang="en-US" smtClean="0"/>
              <a:t>2/20/2022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2/20/2022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A2ED4-1F02-4677-8F73-FCBF72765583}" type="datetime1">
              <a:rPr lang="en-US" smtClean="0"/>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94E1E-4C67-4465-A3EC-FE9E1DCEA69D}" type="datetime1">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DB9D3-2F10-4022-ACFB-47E8A5182B6D}" type="datetime1">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B761F-58B3-40DB-B4FE-66B102AA63A8}" type="datetime1">
              <a:rPr lang="en-US" smtClean="0"/>
              <a:t>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Management</a:t>
            </a:r>
            <a:endParaRPr lang="en-US" dirty="0"/>
          </a:p>
        </p:txBody>
      </p:sp>
      <p:sp>
        <p:nvSpPr>
          <p:cNvPr id="3" name="Subtitle 2"/>
          <p:cNvSpPr>
            <a:spLocks noGrp="1"/>
          </p:cNvSpPr>
          <p:nvPr>
            <p:ph type="subTitle" idx="1"/>
          </p:nvPr>
        </p:nvSpPr>
        <p:spPr/>
        <p:txBody>
          <a:bodyPr/>
          <a:lstStyle/>
          <a:p>
            <a:r>
              <a:rPr lang="en-US" dirty="0"/>
              <a:t>SE401: Software Quality Assurance and Testing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People involved in testing need</a:t>
            </a:r>
          </a:p>
          <a:p>
            <a:r>
              <a:rPr lang="en-US" b="1" dirty="0" smtClean="0"/>
              <a:t>Application or business domain</a:t>
            </a:r>
            <a:endParaRPr lang="en-US" dirty="0"/>
          </a:p>
          <a:p>
            <a:pPr lvl="1"/>
            <a:r>
              <a:rPr lang="en-US" dirty="0" smtClean="0"/>
              <a:t>A tester must understand the intended behavior and the problem the system will solve in order to spot improper.</a:t>
            </a:r>
          </a:p>
          <a:p>
            <a:r>
              <a:rPr lang="en-US" b="1" dirty="0" smtClean="0"/>
              <a:t>Technology</a:t>
            </a:r>
            <a:endParaRPr lang="en-US" dirty="0" smtClean="0"/>
          </a:p>
          <a:p>
            <a:pPr lvl="1"/>
            <a:r>
              <a:rPr lang="en-US" dirty="0" smtClean="0"/>
              <a:t>A tester must be aware of issues, limitations and capabilities of the chosen implementation technology, in order to locate problems and the 'likely to fail' functions and features.</a:t>
            </a:r>
          </a:p>
          <a:p>
            <a:r>
              <a:rPr lang="en-US" b="1" dirty="0" smtClean="0"/>
              <a:t>Testing</a:t>
            </a:r>
            <a:endParaRPr lang="en-US" dirty="0"/>
          </a:p>
          <a:p>
            <a:pPr lvl="1"/>
            <a:r>
              <a:rPr lang="en-US" dirty="0" smtClean="0"/>
              <a:t>A tester must know the testing topics discussed in this book in order to carry out the test tasks assigned.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18117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a:t>
            </a:r>
            <a:endParaRPr lang="en-US" dirty="0"/>
          </a:p>
        </p:txBody>
      </p:sp>
      <p:sp>
        <p:nvSpPr>
          <p:cNvPr id="3" name="Content Placeholder 2"/>
          <p:cNvSpPr>
            <a:spLocks noGrp="1"/>
          </p:cNvSpPr>
          <p:nvPr>
            <p:ph idx="1"/>
          </p:nvPr>
        </p:nvSpPr>
        <p:spPr/>
        <p:txBody>
          <a:bodyPr/>
          <a:lstStyle/>
          <a:p>
            <a:pPr marL="0" indent="0">
              <a:buNone/>
            </a:pPr>
            <a:r>
              <a:rPr lang="en-US" dirty="0"/>
              <a:t>People involved in testing </a:t>
            </a:r>
          </a:p>
          <a:p>
            <a:r>
              <a:rPr lang="en-US" dirty="0"/>
              <a:t>need </a:t>
            </a:r>
            <a:r>
              <a:rPr lang="en-US" dirty="0" smtClean="0"/>
              <a:t>basic professional </a:t>
            </a:r>
            <a:r>
              <a:rPr lang="en-US" dirty="0"/>
              <a:t>and social qualifications such as </a:t>
            </a:r>
          </a:p>
          <a:p>
            <a:pPr lvl="1"/>
            <a:r>
              <a:rPr lang="en-US" dirty="0" smtClean="0"/>
              <a:t>literacy</a:t>
            </a:r>
            <a:endParaRPr lang="en-US" dirty="0"/>
          </a:p>
          <a:p>
            <a:pPr lvl="1"/>
            <a:r>
              <a:rPr lang="en-US" dirty="0" smtClean="0"/>
              <a:t>the </a:t>
            </a:r>
            <a:r>
              <a:rPr lang="en-US" dirty="0"/>
              <a:t>ability to prepare and deliver written and verbal reports</a:t>
            </a:r>
          </a:p>
          <a:p>
            <a:pPr lvl="1"/>
            <a:r>
              <a:rPr lang="en-US" dirty="0" smtClean="0"/>
              <a:t>the </a:t>
            </a:r>
            <a:r>
              <a:rPr lang="en-US" dirty="0"/>
              <a:t>ability to </a:t>
            </a:r>
            <a:r>
              <a:rPr lang="en-US" dirty="0" smtClean="0"/>
              <a:t>communicate effectively</a:t>
            </a:r>
            <a:endParaRPr lang="en-US" dirty="0"/>
          </a:p>
          <a:p>
            <a:pPr lvl="1"/>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20368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planning and estimation</a:t>
            </a:r>
            <a:endParaRPr lang="en-US" dirty="0"/>
          </a:p>
        </p:txBody>
      </p:sp>
      <p:sp>
        <p:nvSpPr>
          <p:cNvPr id="3" name="Content Placeholder 2"/>
          <p:cNvSpPr>
            <a:spLocks noGrp="1"/>
          </p:cNvSpPr>
          <p:nvPr>
            <p:ph idx="1"/>
          </p:nvPr>
        </p:nvSpPr>
        <p:spPr>
          <a:xfrm>
            <a:off x="347527" y="1207300"/>
            <a:ext cx="10754669" cy="4746091"/>
          </a:xfrm>
        </p:spPr>
        <p:txBody>
          <a:bodyPr>
            <a:normAutofit/>
          </a:bodyPr>
          <a:lstStyle/>
          <a:p>
            <a:pPr marL="0" indent="0" algn="ctr">
              <a:buNone/>
            </a:pPr>
            <a:endParaRPr lang="en-US" sz="3600" dirty="0" smtClean="0"/>
          </a:p>
          <a:p>
            <a:pPr marL="0" indent="0" algn="ctr">
              <a:buNone/>
            </a:pPr>
            <a:r>
              <a:rPr lang="en-US" sz="4800" dirty="0" smtClean="0"/>
              <a:t>Who will do</a:t>
            </a:r>
          </a:p>
          <a:p>
            <a:pPr marL="0" indent="0" algn="ctr">
              <a:buNone/>
            </a:pPr>
            <a:r>
              <a:rPr lang="en-US" sz="4800" dirty="0" smtClean="0"/>
              <a:t>what,</a:t>
            </a:r>
          </a:p>
          <a:p>
            <a:pPr marL="0" indent="0" algn="ctr">
              <a:buNone/>
            </a:pPr>
            <a:r>
              <a:rPr lang="en-US" sz="4800" dirty="0" smtClean="0"/>
              <a:t>when</a:t>
            </a:r>
          </a:p>
          <a:p>
            <a:pPr marL="0" indent="0" algn="ctr">
              <a:buNone/>
            </a:pPr>
            <a:r>
              <a:rPr lang="en-US" sz="4800" dirty="0" smtClean="0"/>
              <a:t>and how</a:t>
            </a:r>
            <a:endParaRPr lang="en-US" sz="36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16546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 test plan</a:t>
            </a:r>
            <a:endParaRPr lang="en-US" dirty="0"/>
          </a:p>
        </p:txBody>
      </p:sp>
      <p:sp>
        <p:nvSpPr>
          <p:cNvPr id="3" name="Content Placeholder 2"/>
          <p:cNvSpPr>
            <a:spLocks noGrp="1"/>
          </p:cNvSpPr>
          <p:nvPr>
            <p:ph idx="1"/>
          </p:nvPr>
        </p:nvSpPr>
        <p:spPr/>
        <p:txBody>
          <a:bodyPr/>
          <a:lstStyle/>
          <a:p>
            <a:r>
              <a:rPr lang="en-US" dirty="0"/>
              <a:t>A test plan is the project plan for the testing work to be done.</a:t>
            </a:r>
          </a:p>
          <a:p>
            <a:r>
              <a:rPr lang="en-US" dirty="0" smtClean="0"/>
              <a:t>Writing </a:t>
            </a:r>
            <a:r>
              <a:rPr lang="en-US" dirty="0"/>
              <a:t>a test plan forces us to confront the challenges that await us and focus our thinking on important topics.  </a:t>
            </a:r>
          </a:p>
          <a:p>
            <a:r>
              <a:rPr lang="en-US" dirty="0" smtClean="0"/>
              <a:t>The </a:t>
            </a:r>
            <a:r>
              <a:rPr lang="en-US" dirty="0"/>
              <a:t>test planning process and the plan itself serve as vehicles for communicating with other members of the project team, testers, peers, managers and other stakeholders. </a:t>
            </a:r>
          </a:p>
          <a:p>
            <a:r>
              <a:rPr lang="en-US" dirty="0" smtClean="0"/>
              <a:t>The </a:t>
            </a:r>
            <a:r>
              <a:rPr lang="en-US" dirty="0"/>
              <a:t>test plan also helps us manage change. As we gather more information, we revise our plans.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335096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planning</a:t>
            </a:r>
            <a:endParaRPr lang="en-US" dirty="0"/>
          </a:p>
        </p:txBody>
      </p:sp>
      <p:sp>
        <p:nvSpPr>
          <p:cNvPr id="3" name="Content Placeholder 2"/>
          <p:cNvSpPr>
            <a:spLocks noGrp="1"/>
          </p:cNvSpPr>
          <p:nvPr>
            <p:ph idx="1"/>
          </p:nvPr>
        </p:nvSpPr>
        <p:spPr/>
        <p:txBody>
          <a:bodyPr/>
          <a:lstStyle/>
          <a:p>
            <a:r>
              <a:rPr lang="en-US" dirty="0" smtClean="0"/>
              <a:t>Planning may </a:t>
            </a:r>
            <a:r>
              <a:rPr lang="en-US" dirty="0"/>
              <a:t>be </a:t>
            </a:r>
            <a:r>
              <a:rPr lang="en-US" dirty="0" smtClean="0"/>
              <a:t>documented in</a:t>
            </a:r>
            <a:r>
              <a:rPr lang="en-US" dirty="0"/>
              <a:t>:</a:t>
            </a:r>
          </a:p>
          <a:p>
            <a:pPr lvl="1"/>
            <a:r>
              <a:rPr lang="en-US" dirty="0" smtClean="0"/>
              <a:t>a project or </a:t>
            </a:r>
            <a:r>
              <a:rPr lang="en-US" dirty="0"/>
              <a:t>master test plan</a:t>
            </a:r>
          </a:p>
          <a:p>
            <a:pPr lvl="1"/>
            <a:r>
              <a:rPr lang="en-US" dirty="0" smtClean="0"/>
              <a:t>and </a:t>
            </a:r>
            <a:r>
              <a:rPr lang="en-US" dirty="0"/>
              <a:t>in separate test plans for test levels, such as integration testing, system testing and acceptance testing. </a:t>
            </a:r>
          </a:p>
          <a:p>
            <a:endParaRPr lang="en-US" dirty="0"/>
          </a:p>
          <a:p>
            <a:r>
              <a:rPr lang="en-US" dirty="0"/>
              <a:t>Test planning is a continuous activity and is performed in all life cycle processes and activities.</a:t>
            </a:r>
          </a:p>
          <a:p>
            <a:r>
              <a:rPr lang="en-US" dirty="0"/>
              <a:t>Feedback from test activities is used to recognize changing risks so that planning can be adjusted.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182430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planning</a:t>
            </a:r>
            <a:endParaRPr lang="en-US" dirty="0"/>
          </a:p>
        </p:txBody>
      </p:sp>
      <p:sp>
        <p:nvSpPr>
          <p:cNvPr id="3" name="Content Placeholder 2"/>
          <p:cNvSpPr>
            <a:spLocks noGrp="1"/>
          </p:cNvSpPr>
          <p:nvPr>
            <p:ph idx="1"/>
          </p:nvPr>
        </p:nvSpPr>
        <p:spPr>
          <a:xfrm>
            <a:off x="465829" y="2001332"/>
            <a:ext cx="11093568" cy="4554746"/>
          </a:xfrm>
        </p:spPr>
        <p:txBody>
          <a:bodyPr>
            <a:no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0" indent="0">
              <a:buNone/>
            </a:pPr>
            <a:r>
              <a:rPr lang="en-US" sz="1800" i="1" dirty="0" smtClean="0"/>
              <a:t>          Outlines </a:t>
            </a:r>
            <a:r>
              <a:rPr lang="en-US" sz="1800" i="1" dirty="0"/>
              <a:t>of test planning documents are covered by the ‘Standard for Software Test Documentation’ (IEEE 829).</a:t>
            </a:r>
            <a:endParaRPr lang="en-US" sz="1400" dirty="0"/>
          </a:p>
        </p:txBody>
      </p:sp>
      <p:sp>
        <p:nvSpPr>
          <p:cNvPr id="5" name="Slide Number Placeholder 4"/>
          <p:cNvSpPr>
            <a:spLocks noGrp="1"/>
          </p:cNvSpPr>
          <p:nvPr>
            <p:ph type="sldNum" sz="quarter" idx="12"/>
          </p:nvPr>
        </p:nvSpPr>
        <p:spPr/>
        <p:txBody>
          <a:bodyPr/>
          <a:lstStyle/>
          <a:p>
            <a:fld id="{B8DACC02-A2BD-4578-8E03-6D891060A695}" type="slidenum">
              <a:rPr lang="en-US" smtClean="0"/>
              <a:pPr/>
              <a:t>15</a:t>
            </a:fld>
            <a:endParaRPr lang="en-US" dirty="0"/>
          </a:p>
        </p:txBody>
      </p:sp>
      <p:graphicFrame>
        <p:nvGraphicFramePr>
          <p:cNvPr id="4" name="Diagram 3"/>
          <p:cNvGraphicFramePr/>
          <p:nvPr>
            <p:extLst>
              <p:ext uri="{D42A27DB-BD31-4B8C-83A1-F6EECF244321}">
                <p14:modId xmlns:p14="http://schemas.microsoft.com/office/powerpoint/2010/main" val="4009274532"/>
              </p:ext>
            </p:extLst>
          </p:nvPr>
        </p:nvGraphicFramePr>
        <p:xfrm>
          <a:off x="1863614" y="1345722"/>
          <a:ext cx="8720997" cy="475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78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planning activities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728848"/>
              </p:ext>
            </p:extLst>
          </p:nvPr>
        </p:nvGraphicFramePr>
        <p:xfrm>
          <a:off x="838200" y="1238181"/>
          <a:ext cx="10638800" cy="5265420"/>
        </p:xfrm>
        <a:graphic>
          <a:graphicData uri="http://schemas.openxmlformats.org/drawingml/2006/table">
            <a:tbl>
              <a:tblPr firstRow="1" bandRow="1">
                <a:tableStyleId>{616DA210-FB5B-4158-B5E0-FEB733F419BA}</a:tableStyleId>
              </a:tblPr>
              <a:tblGrid>
                <a:gridCol w="2171689">
                  <a:extLst>
                    <a:ext uri="{9D8B030D-6E8A-4147-A177-3AD203B41FA5}">
                      <a16:colId xmlns:a16="http://schemas.microsoft.com/office/drawing/2014/main" val="4223945834"/>
                    </a:ext>
                  </a:extLst>
                </a:gridCol>
                <a:gridCol w="8467111">
                  <a:extLst>
                    <a:ext uri="{9D8B030D-6E8A-4147-A177-3AD203B41FA5}">
                      <a16:colId xmlns:a16="http://schemas.microsoft.com/office/drawing/2014/main" val="78651937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strike="noStrike" kern="1200" baseline="0" dirty="0" smtClean="0">
                          <a:latin typeface="Candara" panose="020E0502030303020204" pitchFamily="34" charset="0"/>
                        </a:rPr>
                        <a:t>Scope and risk</a:t>
                      </a:r>
                      <a:endParaRPr lang="en-US" sz="1500" b="0" i="0" u="none" strike="noStrike" kern="1200" baseline="0" dirty="0" smtClean="0">
                        <a:solidFill>
                          <a:schemeClr val="tx1"/>
                        </a:solidFill>
                        <a:latin typeface="Candara" panose="020E0502030303020204" pitchFamily="34" charset="0"/>
                        <a:ea typeface="+mn-ea"/>
                        <a:cs typeface="+mn-cs"/>
                      </a:endParaRPr>
                    </a:p>
                  </a:txBody>
                  <a:tcPr/>
                </a:tc>
                <a:tc>
                  <a:txBody>
                    <a:bodyPr/>
                    <a:lstStyle/>
                    <a:p>
                      <a:pPr marL="0" algn="l" defTabSz="914400" rtl="0" eaLnBrk="1" latinLnBrk="0" hangingPunct="1"/>
                      <a:r>
                        <a:rPr lang="en-US" sz="1450" b="0" kern="1200" dirty="0" smtClean="0">
                          <a:latin typeface="Candara" panose="020E0502030303020204" pitchFamily="34" charset="0"/>
                        </a:rPr>
                        <a:t>Determining the scope and risks of testing</a:t>
                      </a:r>
                      <a:endParaRPr lang="en-US" sz="1450" b="0" kern="1200" dirty="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1492076241"/>
                  </a:ext>
                </a:extLst>
              </a:tr>
              <a:tr h="370840">
                <a:tc>
                  <a:txBody>
                    <a:bodyPr/>
                    <a:lstStyle/>
                    <a:p>
                      <a:r>
                        <a:rPr lang="en-US" sz="1500" dirty="0" smtClean="0">
                          <a:latin typeface="Candara" panose="020E0502030303020204" pitchFamily="34" charset="0"/>
                        </a:rPr>
                        <a:t>Objectives</a:t>
                      </a:r>
                      <a:endParaRPr lang="en-US" sz="1500" b="0" dirty="0">
                        <a:solidFill>
                          <a:schemeClr val="tx1"/>
                        </a:solidFill>
                        <a:latin typeface="Candara" panose="020E0502030303020204" pitchFamily="34" charset="0"/>
                      </a:endParaRPr>
                    </a:p>
                  </a:txBody>
                  <a:tcPr/>
                </a:tc>
                <a:tc>
                  <a:txBody>
                    <a:bodyPr/>
                    <a:lstStyle/>
                    <a:p>
                      <a:pPr marL="0" algn="l" defTabSz="914400" rtl="0" eaLnBrk="1" latinLnBrk="0" hangingPunct="1"/>
                      <a:r>
                        <a:rPr lang="en-US" sz="1450" kern="1200" dirty="0" smtClean="0">
                          <a:latin typeface="Candara" panose="020E0502030303020204" pitchFamily="34" charset="0"/>
                        </a:rPr>
                        <a:t>Identifying the objectives of testing</a:t>
                      </a:r>
                      <a:endParaRPr lang="en-US" sz="1450" b="0" kern="120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629292152"/>
                  </a:ext>
                </a:extLst>
              </a:tr>
              <a:tr h="370840">
                <a:tc>
                  <a:txBody>
                    <a:bodyPr/>
                    <a:lstStyle/>
                    <a:p>
                      <a:r>
                        <a:rPr lang="en-US" sz="1500" dirty="0" smtClean="0">
                          <a:latin typeface="Candara" panose="020E0502030303020204" pitchFamily="34" charset="0"/>
                        </a:rPr>
                        <a:t>Overall approach</a:t>
                      </a:r>
                      <a:endParaRPr lang="en-US" sz="1500" b="0" dirty="0">
                        <a:solidFill>
                          <a:schemeClr val="tx1"/>
                        </a:solidFill>
                        <a:latin typeface="Candara" panose="020E0502030303020204" pitchFamily="34" charset="0"/>
                      </a:endParaRPr>
                    </a:p>
                  </a:txBody>
                  <a:tcPr/>
                </a:tc>
                <a:tc>
                  <a:txBody>
                    <a:bodyPr/>
                    <a:lstStyle/>
                    <a:p>
                      <a:r>
                        <a:rPr lang="en-US" sz="1450" dirty="0" smtClean="0">
                          <a:latin typeface="Candara" panose="020E0502030303020204" pitchFamily="34" charset="0"/>
                        </a:rPr>
                        <a:t>Defining the overall approach of testing, including:</a:t>
                      </a:r>
                    </a:p>
                    <a:p>
                      <a:pPr marL="285750" indent="-285750">
                        <a:buFont typeface="Arial" panose="020B0604020202020204" pitchFamily="34" charset="0"/>
                        <a:buChar char="•"/>
                      </a:pPr>
                      <a:r>
                        <a:rPr lang="en-US" sz="1400" dirty="0" smtClean="0">
                          <a:latin typeface="Candara" panose="020E0502030303020204" pitchFamily="34" charset="0"/>
                        </a:rPr>
                        <a:t>the definition of the test levels</a:t>
                      </a:r>
                    </a:p>
                    <a:p>
                      <a:pPr marL="285750" indent="-285750">
                        <a:buFont typeface="Arial" panose="020B0604020202020204" pitchFamily="34" charset="0"/>
                        <a:buChar char="•"/>
                      </a:pPr>
                      <a:r>
                        <a:rPr lang="en-US" sz="1400" dirty="0" smtClean="0">
                          <a:latin typeface="Candara" panose="020E0502030303020204" pitchFamily="34" charset="0"/>
                        </a:rPr>
                        <a:t>entry and exit criteria</a:t>
                      </a:r>
                      <a:endParaRPr lang="en-US" sz="1400" b="0" dirty="0">
                        <a:solidFill>
                          <a:schemeClr val="tx1"/>
                        </a:solidFill>
                        <a:latin typeface="Candara" panose="020E0502030303020204" pitchFamily="34" charset="0"/>
                      </a:endParaRPr>
                    </a:p>
                  </a:txBody>
                  <a:tcPr/>
                </a:tc>
                <a:extLst>
                  <a:ext uri="{0D108BD9-81ED-4DB2-BD59-A6C34878D82A}">
                    <a16:rowId xmlns:a16="http://schemas.microsoft.com/office/drawing/2014/main" val="76536015"/>
                  </a:ext>
                </a:extLst>
              </a:tr>
              <a:tr h="370840">
                <a:tc>
                  <a:txBody>
                    <a:bodyPr/>
                    <a:lstStyle/>
                    <a:p>
                      <a:r>
                        <a:rPr lang="en-US" sz="1500" dirty="0" smtClean="0">
                          <a:latin typeface="Candara" panose="020E0502030303020204" pitchFamily="34" charset="0"/>
                        </a:rPr>
                        <a:t>Test activities</a:t>
                      </a:r>
                      <a:endParaRPr lang="en-US" sz="1500" b="0" dirty="0">
                        <a:solidFill>
                          <a:schemeClr val="tx1"/>
                        </a:solidFill>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baseline="0" dirty="0" smtClean="0">
                          <a:latin typeface="Candara" panose="020E0502030303020204" pitchFamily="34" charset="0"/>
                        </a:rPr>
                        <a:t>Integrating and coordinating the testing activities into the software life cycle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smtClean="0">
                          <a:latin typeface="Candara" panose="020E0502030303020204" pitchFamily="34" charset="0"/>
                        </a:rPr>
                        <a:t>acquisition and supply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smtClean="0">
                          <a:latin typeface="Candara" panose="020E0502030303020204" pitchFamily="34" charset="0"/>
                        </a:rPr>
                        <a:t>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smtClean="0">
                          <a:latin typeface="Candara" panose="020E0502030303020204" pitchFamily="34" charset="0"/>
                        </a:rPr>
                        <a:t>operation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smtClean="0">
                          <a:latin typeface="Candara" panose="020E0502030303020204" pitchFamily="34" charset="0"/>
                        </a:rPr>
                        <a:t>Maintenance</a:t>
                      </a:r>
                      <a:endParaRPr lang="en-US" sz="1400" b="0" i="0" u="none" strike="noStrike" kern="1200" baseline="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2772661794"/>
                  </a:ext>
                </a:extLst>
              </a:tr>
              <a:tr h="370840">
                <a:tc>
                  <a:txBody>
                    <a:bodyPr/>
                    <a:lstStyle/>
                    <a:p>
                      <a:r>
                        <a:rPr lang="en-US" sz="1500" dirty="0" smtClean="0">
                          <a:latin typeface="Candara" panose="020E0502030303020204" pitchFamily="34" charset="0"/>
                        </a:rPr>
                        <a:t>Strategy</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Making decisions about:</a:t>
                      </a:r>
                    </a:p>
                    <a:p>
                      <a:pPr marL="285750" indent="-285750">
                        <a:buFont typeface="Arial" panose="020B0604020202020204" pitchFamily="34" charset="0"/>
                        <a:buChar char="•"/>
                      </a:pPr>
                      <a:r>
                        <a:rPr lang="en-US" sz="1400" dirty="0" smtClean="0">
                          <a:latin typeface="Candara" panose="020E0502030303020204" pitchFamily="34" charset="0"/>
                        </a:rPr>
                        <a:t>what to test</a:t>
                      </a:r>
                    </a:p>
                    <a:p>
                      <a:pPr marL="285750" indent="-285750">
                        <a:buFont typeface="Arial" panose="020B0604020202020204" pitchFamily="34" charset="0"/>
                        <a:buChar char="•"/>
                      </a:pPr>
                      <a:r>
                        <a:rPr lang="en-US" sz="1400" dirty="0" smtClean="0">
                          <a:latin typeface="Candara" panose="020E0502030303020204" pitchFamily="34" charset="0"/>
                        </a:rPr>
                        <a:t>what roles will perform the test activities</a:t>
                      </a:r>
                    </a:p>
                    <a:p>
                      <a:pPr marL="285750" indent="-285750">
                        <a:buFont typeface="Arial" panose="020B0604020202020204" pitchFamily="34" charset="0"/>
                        <a:buChar char="•"/>
                      </a:pPr>
                      <a:r>
                        <a:rPr lang="en-US" sz="1400" dirty="0" smtClean="0">
                          <a:latin typeface="Candara" panose="020E0502030303020204" pitchFamily="34" charset="0"/>
                        </a:rPr>
                        <a:t>how the test activities should be done</a:t>
                      </a:r>
                    </a:p>
                    <a:p>
                      <a:pPr marL="285750" indent="-285750">
                        <a:buFont typeface="Arial" panose="020B0604020202020204" pitchFamily="34" charset="0"/>
                        <a:buChar char="•"/>
                      </a:pPr>
                      <a:r>
                        <a:rPr lang="en-US" sz="1400" dirty="0" smtClean="0">
                          <a:latin typeface="Candara" panose="020E0502030303020204" pitchFamily="34" charset="0"/>
                        </a:rPr>
                        <a:t>and how the test results will be evaluated</a:t>
                      </a:r>
                      <a:endParaRPr lang="en-US" sz="1400" b="0" dirty="0">
                        <a:solidFill>
                          <a:schemeClr val="tx1"/>
                        </a:solidFill>
                        <a:latin typeface="Candara" panose="020E0502030303020204" pitchFamily="34" charset="0"/>
                      </a:endParaRPr>
                    </a:p>
                  </a:txBody>
                  <a:tcPr/>
                </a:tc>
                <a:extLst>
                  <a:ext uri="{0D108BD9-81ED-4DB2-BD59-A6C34878D82A}">
                    <a16:rowId xmlns:a16="http://schemas.microsoft.com/office/drawing/2014/main" val="3201624870"/>
                  </a:ext>
                </a:extLst>
              </a:tr>
              <a:tr h="370840">
                <a:tc>
                  <a:txBody>
                    <a:bodyPr/>
                    <a:lstStyle/>
                    <a:p>
                      <a:r>
                        <a:rPr lang="en-US" sz="1500" dirty="0" smtClean="0">
                          <a:latin typeface="Candara" panose="020E0502030303020204" pitchFamily="34" charset="0"/>
                        </a:rPr>
                        <a:t>Schedule</a:t>
                      </a:r>
                      <a:endParaRPr lang="en-US" sz="1500" b="0" dirty="0">
                        <a:solidFill>
                          <a:schemeClr val="tx1"/>
                        </a:solidFill>
                        <a:latin typeface="Candara" panose="020E0502030303020204" pitchFamily="34" charset="0"/>
                      </a:endParaRPr>
                    </a:p>
                  </a:txBody>
                  <a:tcPr/>
                </a:tc>
                <a:tc>
                  <a:txBody>
                    <a:bodyPr/>
                    <a:lstStyle/>
                    <a:p>
                      <a:pPr marL="0" indent="0" algn="l" defTabSz="914400" rtl="0" eaLnBrk="1" latinLnBrk="0" hangingPunct="1">
                        <a:buFont typeface="Arial" panose="020B0604020202020204" pitchFamily="34" charset="0"/>
                        <a:buNone/>
                      </a:pPr>
                      <a:r>
                        <a:rPr lang="en-US" sz="1450" kern="1200" dirty="0" smtClean="0">
                          <a:latin typeface="Candara" panose="020E0502030303020204" pitchFamily="34" charset="0"/>
                        </a:rPr>
                        <a:t>Scheduling test analysis and design activities</a:t>
                      </a:r>
                    </a:p>
                    <a:p>
                      <a:pPr marL="0" indent="0" algn="l" defTabSz="914400" rtl="0" eaLnBrk="1" latinLnBrk="0" hangingPunct="1">
                        <a:buFont typeface="Arial" panose="020B0604020202020204" pitchFamily="34" charset="0"/>
                        <a:buNone/>
                      </a:pPr>
                      <a:r>
                        <a:rPr lang="en-US" sz="1450" kern="1200" dirty="0" smtClean="0">
                          <a:latin typeface="Candara" panose="020E0502030303020204" pitchFamily="34" charset="0"/>
                        </a:rPr>
                        <a:t>Scheduling test implementation, execution and evaluation</a:t>
                      </a:r>
                      <a:endParaRPr lang="en-US" sz="1450" b="0" kern="1200" dirty="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3819681810"/>
                  </a:ext>
                </a:extLst>
              </a:tr>
              <a:tr h="370840">
                <a:tc>
                  <a:txBody>
                    <a:bodyPr/>
                    <a:lstStyle/>
                    <a:p>
                      <a:r>
                        <a:rPr lang="en-US" sz="1500" dirty="0" smtClean="0">
                          <a:latin typeface="Candara" panose="020E0502030303020204" pitchFamily="34" charset="0"/>
                        </a:rPr>
                        <a:t>Resources</a:t>
                      </a:r>
                      <a:endParaRPr lang="en-US" sz="1500" b="0" dirty="0">
                        <a:solidFill>
                          <a:schemeClr val="tx1"/>
                        </a:solidFill>
                        <a:latin typeface="Candara" panose="020E0502030303020204" pitchFamily="34" charset="0"/>
                      </a:endParaRPr>
                    </a:p>
                  </a:txBody>
                  <a:tcPr/>
                </a:tc>
                <a:tc>
                  <a:txBody>
                    <a:bodyPr/>
                    <a:lstStyle/>
                    <a:p>
                      <a:pPr marL="0" indent="0" algn="l" defTabSz="914400" rtl="0" eaLnBrk="1" latinLnBrk="0" hangingPunct="1">
                        <a:buFont typeface="Arial" panose="020B0604020202020204" pitchFamily="34" charset="0"/>
                        <a:buNone/>
                      </a:pPr>
                      <a:r>
                        <a:rPr lang="en-US" sz="1450" kern="1200" dirty="0" smtClean="0">
                          <a:latin typeface="Candara" panose="020E0502030303020204" pitchFamily="34" charset="0"/>
                        </a:rPr>
                        <a:t>Assigning resources for the different activities defined.</a:t>
                      </a:r>
                      <a:endParaRPr lang="en-US" sz="1450" b="0" kern="1200" dirty="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442566718"/>
                  </a:ext>
                </a:extLst>
              </a:tr>
              <a:tr h="370840">
                <a:tc>
                  <a:txBody>
                    <a:bodyPr/>
                    <a:lstStyle/>
                    <a:p>
                      <a:r>
                        <a:rPr lang="en-US" sz="1500" dirty="0" smtClean="0">
                          <a:latin typeface="Candara" panose="020E0502030303020204" pitchFamily="34" charset="0"/>
                        </a:rPr>
                        <a:t>Metrics</a:t>
                      </a:r>
                      <a:endParaRPr lang="en-US" sz="1500" b="0" dirty="0">
                        <a:solidFill>
                          <a:schemeClr val="tx1"/>
                        </a:solidFill>
                        <a:latin typeface="Candara" panose="020E0502030303020204" pitchFamily="34" charset="0"/>
                      </a:endParaRPr>
                    </a:p>
                  </a:txBody>
                  <a:tcPr/>
                </a:tc>
                <a:tc>
                  <a:txBody>
                    <a:bodyPr/>
                    <a:lstStyle/>
                    <a:p>
                      <a:pPr marL="0" indent="0" algn="l" defTabSz="914400" rtl="0" eaLnBrk="1" latinLnBrk="0" hangingPunct="1">
                        <a:buFont typeface="Arial" panose="020B0604020202020204" pitchFamily="34" charset="0"/>
                        <a:buNone/>
                      </a:pPr>
                      <a:r>
                        <a:rPr lang="en-US" sz="1450" kern="1200" dirty="0" smtClean="0">
                          <a:latin typeface="Candara" panose="020E0502030303020204" pitchFamily="34" charset="0"/>
                        </a:rPr>
                        <a:t>Selecting metrics for monitoring and controlling test preparation and execution, defect</a:t>
                      </a:r>
                    </a:p>
                    <a:p>
                      <a:pPr marL="0" indent="0" algn="l" defTabSz="914400" rtl="0" eaLnBrk="1" latinLnBrk="0" hangingPunct="1">
                        <a:buFont typeface="Arial" panose="020B0604020202020204" pitchFamily="34" charset="0"/>
                        <a:buNone/>
                      </a:pPr>
                      <a:r>
                        <a:rPr lang="en-US" sz="1450" kern="1200" dirty="0" smtClean="0">
                          <a:latin typeface="Candara" panose="020E0502030303020204" pitchFamily="34" charset="0"/>
                        </a:rPr>
                        <a:t>resolution and risk issues.</a:t>
                      </a:r>
                      <a:endParaRPr lang="en-US" sz="1450" b="0" kern="1200" dirty="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2720579005"/>
                  </a:ext>
                </a:extLst>
              </a:tr>
            </a:tbl>
          </a:graphicData>
        </a:graphic>
      </p:graphicFrame>
      <p:sp>
        <p:nvSpPr>
          <p:cNvPr id="3" name="Slide Number Placeholder 2"/>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391486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Entry/Exit </a:t>
            </a:r>
            <a:r>
              <a:rPr lang="en-US" dirty="0"/>
              <a:t>criteria</a:t>
            </a:r>
          </a:p>
        </p:txBody>
      </p:sp>
      <p:sp>
        <p:nvSpPr>
          <p:cNvPr id="3" name="Content Placeholder 2"/>
          <p:cNvSpPr>
            <a:spLocks noGrp="1"/>
          </p:cNvSpPr>
          <p:nvPr>
            <p:ph idx="1"/>
          </p:nvPr>
        </p:nvSpPr>
        <p:spPr>
          <a:xfrm>
            <a:off x="347527" y="1406880"/>
            <a:ext cx="5854866" cy="4746091"/>
          </a:xfrm>
        </p:spPr>
        <p:txBody>
          <a:bodyPr>
            <a:normAutofit/>
          </a:bodyPr>
          <a:lstStyle/>
          <a:p>
            <a:r>
              <a:rPr lang="en-US" sz="2000" dirty="0"/>
              <a:t>Entry </a:t>
            </a:r>
            <a:r>
              <a:rPr lang="en-US" sz="2000" dirty="0" smtClean="0"/>
              <a:t>criteria defines </a:t>
            </a:r>
            <a:r>
              <a:rPr lang="en-US" sz="2000" dirty="0"/>
              <a:t>when to start testing</a:t>
            </a:r>
          </a:p>
        </p:txBody>
      </p:sp>
      <p:pic>
        <p:nvPicPr>
          <p:cNvPr id="4" name="Picture 3"/>
          <p:cNvPicPr>
            <a:picLocks noChangeAspect="1"/>
          </p:cNvPicPr>
          <p:nvPr/>
        </p:nvPicPr>
        <p:blipFill>
          <a:blip r:embed="rId2"/>
          <a:stretch>
            <a:fillRect/>
          </a:stretch>
        </p:blipFill>
        <p:spPr>
          <a:xfrm>
            <a:off x="660645" y="2473251"/>
            <a:ext cx="4665543" cy="296139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17</a:t>
            </a:fld>
            <a:endParaRPr lang="en-US" dirty="0"/>
          </a:p>
        </p:txBody>
      </p:sp>
      <p:sp>
        <p:nvSpPr>
          <p:cNvPr id="6" name="Content Placeholder 2"/>
          <p:cNvSpPr txBox="1">
            <a:spLocks/>
          </p:cNvSpPr>
          <p:nvPr/>
        </p:nvSpPr>
        <p:spPr>
          <a:xfrm>
            <a:off x="6116128" y="1406880"/>
            <a:ext cx="5882165" cy="474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Exit criteria is to define when to stop testing , such as at the end of a test level, end of project or when a set of tests has a specific goal.</a:t>
            </a:r>
            <a:endParaRPr lang="en-US" sz="2000" dirty="0"/>
          </a:p>
        </p:txBody>
      </p:sp>
      <p:pic>
        <p:nvPicPr>
          <p:cNvPr id="7" name="Picture 6"/>
          <p:cNvPicPr>
            <a:picLocks noChangeAspect="1"/>
          </p:cNvPicPr>
          <p:nvPr/>
        </p:nvPicPr>
        <p:blipFill>
          <a:blip r:embed="rId3"/>
          <a:stretch>
            <a:fillRect/>
          </a:stretch>
        </p:blipFill>
        <p:spPr>
          <a:xfrm>
            <a:off x="6728604" y="2473251"/>
            <a:ext cx="5052173" cy="3045835"/>
          </a:xfrm>
          <a:prstGeom prst="rect">
            <a:avLst/>
          </a:prstGeom>
        </p:spPr>
      </p:pic>
    </p:spTree>
    <p:extLst>
      <p:ext uri="{BB962C8B-B14F-4D97-AF65-F5344CB8AC3E}">
        <p14:creationId xmlns:p14="http://schemas.microsoft.com/office/powerpoint/2010/main" val="157964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estimation</a:t>
            </a:r>
          </a:p>
        </p:txBody>
      </p:sp>
      <p:sp>
        <p:nvSpPr>
          <p:cNvPr id="3" name="Content Placeholder 2"/>
          <p:cNvSpPr>
            <a:spLocks noGrp="1"/>
          </p:cNvSpPr>
          <p:nvPr>
            <p:ph idx="1"/>
          </p:nvPr>
        </p:nvSpPr>
        <p:spPr/>
        <p:txBody>
          <a:bodyPr>
            <a:normAutofit/>
          </a:bodyPr>
          <a:lstStyle/>
          <a:p>
            <a:r>
              <a:rPr lang="en-US" dirty="0"/>
              <a:t>The testing </a:t>
            </a:r>
            <a:r>
              <a:rPr lang="en-US" dirty="0" smtClean="0"/>
              <a:t>work is </a:t>
            </a:r>
            <a:r>
              <a:rPr lang="en-US" dirty="0"/>
              <a:t>usually a subproject within the larger project.</a:t>
            </a:r>
          </a:p>
          <a:p>
            <a:r>
              <a:rPr lang="en-US" dirty="0" smtClean="0"/>
              <a:t>Fundamental techniques </a:t>
            </a:r>
            <a:r>
              <a:rPr lang="en-US" dirty="0"/>
              <a:t>of estimation can be adapt for testing</a:t>
            </a:r>
          </a:p>
          <a:p>
            <a:r>
              <a:rPr lang="en-US" dirty="0" smtClean="0"/>
              <a:t>We can </a:t>
            </a:r>
            <a:r>
              <a:rPr lang="en-US" dirty="0"/>
              <a:t>break down a testing project into phases</a:t>
            </a:r>
          </a:p>
          <a:p>
            <a:pPr lvl="1"/>
            <a:r>
              <a:rPr lang="en-US" dirty="0" smtClean="0"/>
              <a:t>planning </a:t>
            </a:r>
            <a:r>
              <a:rPr lang="en-US" dirty="0"/>
              <a:t>and control</a:t>
            </a:r>
          </a:p>
          <a:p>
            <a:pPr lvl="1"/>
            <a:r>
              <a:rPr lang="en-US" dirty="0" smtClean="0"/>
              <a:t>analysis </a:t>
            </a:r>
            <a:r>
              <a:rPr lang="en-US" dirty="0"/>
              <a:t>and design</a:t>
            </a:r>
          </a:p>
          <a:p>
            <a:pPr lvl="1"/>
            <a:r>
              <a:rPr lang="en-US" dirty="0" smtClean="0"/>
              <a:t>implementation </a:t>
            </a:r>
            <a:r>
              <a:rPr lang="en-US" dirty="0"/>
              <a:t>and execution</a:t>
            </a:r>
          </a:p>
          <a:p>
            <a:pPr lvl="1"/>
            <a:r>
              <a:rPr lang="en-US" dirty="0" smtClean="0"/>
              <a:t>evaluating </a:t>
            </a:r>
            <a:r>
              <a:rPr lang="en-US" dirty="0"/>
              <a:t>exit criteria and reporting</a:t>
            </a:r>
          </a:p>
          <a:p>
            <a:pPr lvl="1"/>
            <a:r>
              <a:rPr lang="en-US" dirty="0" smtClean="0"/>
              <a:t>test </a:t>
            </a:r>
            <a:r>
              <a:rPr lang="en-US" dirty="0"/>
              <a:t>closure</a:t>
            </a:r>
          </a:p>
          <a:p>
            <a:r>
              <a:rPr lang="en-US" dirty="0" smtClean="0"/>
              <a:t>Within each </a:t>
            </a:r>
            <a:r>
              <a:rPr lang="en-US" dirty="0"/>
              <a:t>phase we identify activities and within each activity we </a:t>
            </a:r>
            <a:r>
              <a:rPr lang="en-US" dirty="0" smtClean="0"/>
              <a:t>identify tasks </a:t>
            </a:r>
            <a:r>
              <a:rPr lang="en-US" dirty="0"/>
              <a:t>and perhaps subtasks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321874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estimation</a:t>
            </a:r>
          </a:p>
        </p:txBody>
      </p:sp>
      <p:sp>
        <p:nvSpPr>
          <p:cNvPr id="3" name="Content Placeholder 2"/>
          <p:cNvSpPr>
            <a:spLocks noGrp="1"/>
          </p:cNvSpPr>
          <p:nvPr>
            <p:ph idx="1"/>
          </p:nvPr>
        </p:nvSpPr>
        <p:spPr/>
        <p:txBody>
          <a:bodyPr>
            <a:normAutofit/>
          </a:bodyPr>
          <a:lstStyle/>
          <a:p>
            <a:r>
              <a:rPr lang="en-US" dirty="0" smtClean="0"/>
              <a:t>To identify </a:t>
            </a:r>
            <a:r>
              <a:rPr lang="en-US" dirty="0"/>
              <a:t>the activities and tasks, we work both</a:t>
            </a:r>
          </a:p>
          <a:p>
            <a:pPr lvl="1"/>
            <a:r>
              <a:rPr lang="en-US" dirty="0" smtClean="0"/>
              <a:t>forward</a:t>
            </a:r>
            <a:endParaRPr lang="en-US" dirty="0"/>
          </a:p>
          <a:p>
            <a:pPr lvl="1"/>
            <a:r>
              <a:rPr lang="en-US" dirty="0" smtClean="0"/>
              <a:t>Backward</a:t>
            </a:r>
          </a:p>
          <a:p>
            <a:pPr lvl="1"/>
            <a:endParaRPr lang="en-US" dirty="0"/>
          </a:p>
          <a:p>
            <a:r>
              <a:rPr lang="en-US" dirty="0" smtClean="0"/>
              <a:t>To ensure </a:t>
            </a:r>
            <a:r>
              <a:rPr lang="en-US" dirty="0"/>
              <a:t>accuracy of the </a:t>
            </a:r>
            <a:r>
              <a:rPr lang="en-US" dirty="0" smtClean="0"/>
              <a:t>estimate, </a:t>
            </a:r>
            <a:r>
              <a:rPr lang="en-US" dirty="0"/>
              <a:t>make sure that you subdivide the </a:t>
            </a:r>
            <a:r>
              <a:rPr lang="en-US" dirty="0" smtClean="0"/>
              <a:t>work into </a:t>
            </a:r>
            <a:r>
              <a:rPr lang="en-US" dirty="0"/>
              <a:t>tasks that are short in </a:t>
            </a:r>
            <a:r>
              <a:rPr lang="en-US" dirty="0" smtClean="0"/>
              <a:t>duration, </a:t>
            </a:r>
            <a:r>
              <a:rPr lang="en-US" dirty="0"/>
              <a:t>say one to three days.</a:t>
            </a:r>
          </a:p>
          <a:p>
            <a:r>
              <a:rPr lang="en-US" dirty="0"/>
              <a:t>If they are </a:t>
            </a:r>
            <a:r>
              <a:rPr lang="en-US" dirty="0" smtClean="0"/>
              <a:t>much longer </a:t>
            </a:r>
            <a:r>
              <a:rPr lang="en-US" dirty="0"/>
              <a:t>say two weeks there will be a risk that long </a:t>
            </a:r>
            <a:r>
              <a:rPr lang="en-US" dirty="0" smtClean="0"/>
              <a:t>and complex </a:t>
            </a:r>
            <a:r>
              <a:rPr lang="en-US" dirty="0"/>
              <a:t>sub tasks are 'hidden' within the larger task.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298384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Test organization</a:t>
            </a:r>
          </a:p>
          <a:p>
            <a:r>
              <a:rPr lang="en-US" dirty="0" smtClean="0"/>
              <a:t>Test planning and estimation</a:t>
            </a:r>
          </a:p>
          <a:p>
            <a:r>
              <a:rPr lang="en-US" dirty="0"/>
              <a:t>Test Plan vs Test Strategy</a:t>
            </a:r>
          </a:p>
          <a:p>
            <a:r>
              <a:rPr lang="en-US" dirty="0"/>
              <a:t>Importance of a Test Plan</a:t>
            </a:r>
          </a:p>
          <a:p>
            <a:r>
              <a:rPr lang="en-US" dirty="0" smtClean="0"/>
              <a:t>How </a:t>
            </a:r>
            <a:r>
              <a:rPr lang="en-US" dirty="0"/>
              <a:t>to create a Test Plan</a:t>
            </a:r>
            <a:endParaRPr lang="en-US" dirty="0" smtClean="0"/>
          </a:p>
          <a:p>
            <a:r>
              <a:rPr lang="en-US" dirty="0" smtClean="0"/>
              <a:t>Test </a:t>
            </a:r>
            <a:r>
              <a:rPr lang="en-US" dirty="0"/>
              <a:t>progress monitoring and control</a:t>
            </a:r>
          </a:p>
          <a:p>
            <a:r>
              <a:rPr lang="en-US" dirty="0" smtClean="0"/>
              <a:t>Configuration </a:t>
            </a:r>
            <a:r>
              <a:rPr lang="en-US" dirty="0"/>
              <a:t>management</a:t>
            </a:r>
          </a:p>
          <a:p>
            <a:r>
              <a:rPr lang="en-US" dirty="0" smtClean="0"/>
              <a:t>Risk </a:t>
            </a:r>
            <a:r>
              <a:rPr lang="en-US" dirty="0"/>
              <a:t>and testing</a:t>
            </a:r>
          </a:p>
          <a:p>
            <a:r>
              <a:rPr lang="en-US" dirty="0" smtClean="0"/>
              <a:t>Defect </a:t>
            </a:r>
            <a:r>
              <a:rPr lang="en-US" dirty="0"/>
              <a:t>management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300682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estimation </a:t>
            </a:r>
            <a:r>
              <a:rPr lang="en-US" dirty="0"/>
              <a:t>techniques</a:t>
            </a:r>
          </a:p>
        </p:txBody>
      </p:sp>
      <p:sp>
        <p:nvSpPr>
          <p:cNvPr id="3" name="Content Placeholder 2"/>
          <p:cNvSpPr>
            <a:spLocks noGrp="1"/>
          </p:cNvSpPr>
          <p:nvPr>
            <p:ph idx="1"/>
          </p:nvPr>
        </p:nvSpPr>
        <p:spPr/>
        <p:txBody>
          <a:bodyPr/>
          <a:lstStyle/>
          <a:p>
            <a:r>
              <a:rPr lang="en-US" dirty="0" smtClean="0"/>
              <a:t>Two approaches </a:t>
            </a:r>
            <a:r>
              <a:rPr lang="en-US" dirty="0"/>
              <a:t>for the estimation of test effort are </a:t>
            </a:r>
            <a:r>
              <a:rPr lang="en-US" dirty="0" smtClean="0"/>
              <a:t>covered:</a:t>
            </a:r>
            <a:endParaRPr lang="en-US" dirty="0"/>
          </a:p>
        </p:txBody>
      </p:sp>
      <p:sp>
        <p:nvSpPr>
          <p:cNvPr id="4" name="Rounded Rectangle 3"/>
          <p:cNvSpPr/>
          <p:nvPr/>
        </p:nvSpPr>
        <p:spPr>
          <a:xfrm>
            <a:off x="1362456" y="2587752"/>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Candara" panose="020E0502030303020204" pitchFamily="34" charset="0"/>
              </a:rPr>
              <a:t>The </a:t>
            </a:r>
            <a:r>
              <a:rPr lang="en-US" sz="2800" dirty="0" smtClean="0">
                <a:latin typeface="Candara" panose="020E0502030303020204" pitchFamily="34" charset="0"/>
              </a:rPr>
              <a:t>metrics-based approach</a:t>
            </a:r>
            <a:endParaRPr lang="en-US" sz="2800" dirty="0">
              <a:latin typeface="Candara" panose="020E0502030303020204" pitchFamily="34" charset="0"/>
            </a:endParaRPr>
          </a:p>
        </p:txBody>
      </p:sp>
      <p:sp>
        <p:nvSpPr>
          <p:cNvPr id="5" name="Rounded Rectangle 4"/>
          <p:cNvSpPr/>
          <p:nvPr/>
        </p:nvSpPr>
        <p:spPr>
          <a:xfrm>
            <a:off x="6358128" y="2587752"/>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Candara" panose="020E0502030303020204" pitchFamily="34" charset="0"/>
              </a:rPr>
              <a:t>The expert-based  approach</a:t>
            </a:r>
            <a:endParaRPr lang="en-US" sz="2800" dirty="0">
              <a:latin typeface="Candara" panose="020E0502030303020204" pitchFamily="34" charset="0"/>
            </a:endParaRPr>
          </a:p>
        </p:txBody>
      </p:sp>
      <p:sp>
        <p:nvSpPr>
          <p:cNvPr id="6" name="Rounded Rectangle 5"/>
          <p:cNvSpPr/>
          <p:nvPr/>
        </p:nvSpPr>
        <p:spPr>
          <a:xfrm>
            <a:off x="1362456" y="4382357"/>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andara" panose="020E0502030303020204" pitchFamily="34" charset="0"/>
              </a:rPr>
              <a:t>Estimating the testing effort based</a:t>
            </a:r>
          </a:p>
          <a:p>
            <a:pPr algn="ctr"/>
            <a:r>
              <a:rPr lang="en-US" sz="2000" dirty="0">
                <a:latin typeface="Candara" panose="020E0502030303020204" pitchFamily="34" charset="0"/>
              </a:rPr>
              <a:t>on metrics of former or similar</a:t>
            </a:r>
          </a:p>
          <a:p>
            <a:pPr algn="ctr"/>
            <a:r>
              <a:rPr lang="en-US" sz="2000" dirty="0">
                <a:latin typeface="Candara" panose="020E0502030303020204" pitchFamily="34" charset="0"/>
              </a:rPr>
              <a:t>projects or based on typical values</a:t>
            </a:r>
          </a:p>
        </p:txBody>
      </p:sp>
      <p:sp>
        <p:nvSpPr>
          <p:cNvPr id="7" name="Rounded Rectangle 6"/>
          <p:cNvSpPr/>
          <p:nvPr/>
        </p:nvSpPr>
        <p:spPr>
          <a:xfrm>
            <a:off x="6358128" y="4382357"/>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andara" panose="020E0502030303020204" pitchFamily="34" charset="0"/>
              </a:rPr>
              <a:t>Estimating the tasks </a:t>
            </a:r>
            <a:r>
              <a:rPr lang="en-US" sz="2000" dirty="0" smtClean="0">
                <a:latin typeface="Candara" panose="020E0502030303020204" pitchFamily="34" charset="0"/>
              </a:rPr>
              <a:t>by the </a:t>
            </a:r>
            <a:r>
              <a:rPr lang="en-US" sz="2000" dirty="0">
                <a:latin typeface="Candara" panose="020E0502030303020204" pitchFamily="34" charset="0"/>
              </a:rPr>
              <a:t>owner of</a:t>
            </a:r>
          </a:p>
          <a:p>
            <a:pPr algn="ctr"/>
            <a:r>
              <a:rPr lang="en-US" sz="2000" dirty="0">
                <a:latin typeface="Candara" panose="020E0502030303020204" pitchFamily="34" charset="0"/>
              </a:rPr>
              <a:t>these tasks or by experts</a:t>
            </a:r>
          </a:p>
        </p:txBody>
      </p:sp>
      <p:sp>
        <p:nvSpPr>
          <p:cNvPr id="8" name="Down Arrow 7"/>
          <p:cNvSpPr/>
          <p:nvPr/>
        </p:nvSpPr>
        <p:spPr>
          <a:xfrm>
            <a:off x="3108960" y="3849624"/>
            <a:ext cx="548640" cy="356616"/>
          </a:xfrm>
          <a:prstGeom prst="downArrow">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043672" y="3849624"/>
            <a:ext cx="548640" cy="356616"/>
          </a:xfrm>
          <a:prstGeom prst="downArrow">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36800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estimation</a:t>
            </a:r>
          </a:p>
        </p:txBody>
      </p:sp>
      <p:sp>
        <p:nvSpPr>
          <p:cNvPr id="3" name="Content Placeholder 2"/>
          <p:cNvSpPr>
            <a:spLocks noGrp="1"/>
          </p:cNvSpPr>
          <p:nvPr>
            <p:ph idx="1"/>
          </p:nvPr>
        </p:nvSpPr>
        <p:spPr/>
        <p:txBody>
          <a:bodyPr/>
          <a:lstStyle/>
          <a:p>
            <a:r>
              <a:rPr lang="en-US" dirty="0"/>
              <a:t>A good solution is to combine the two strategies:</a:t>
            </a:r>
          </a:p>
          <a:p>
            <a:pPr lvl="1"/>
            <a:r>
              <a:rPr lang="en-US" b="1" dirty="0" smtClean="0"/>
              <a:t>First: </a:t>
            </a:r>
            <a:r>
              <a:rPr lang="en-US" dirty="0" smtClean="0"/>
              <a:t>create </a:t>
            </a:r>
            <a:r>
              <a:rPr lang="en-US" dirty="0"/>
              <a:t>the work-breakdown structure and a detailed bottom-up estimate.</a:t>
            </a:r>
          </a:p>
          <a:p>
            <a:pPr lvl="1"/>
            <a:r>
              <a:rPr lang="en-US" b="1" dirty="0" smtClean="0"/>
              <a:t>Second</a:t>
            </a:r>
            <a:r>
              <a:rPr lang="en-US" dirty="0" smtClean="0"/>
              <a:t>: </a:t>
            </a:r>
            <a:r>
              <a:rPr lang="en-US" dirty="0"/>
              <a:t>We then apply models and rules of thumb to check </a:t>
            </a:r>
            <a:r>
              <a:rPr lang="en-US" dirty="0" smtClean="0"/>
              <a:t>and adjust </a:t>
            </a:r>
            <a:r>
              <a:rPr lang="en-US" dirty="0"/>
              <a:t>the estimate </a:t>
            </a:r>
            <a:r>
              <a:rPr lang="en-US" dirty="0" smtClean="0"/>
              <a:t>bottom-up and </a:t>
            </a:r>
            <a:r>
              <a:rPr lang="en-US" dirty="0"/>
              <a:t>top-down using past history. </a:t>
            </a:r>
          </a:p>
          <a:p>
            <a:endParaRPr lang="en-US" dirty="0"/>
          </a:p>
          <a:p>
            <a:r>
              <a:rPr lang="en-US" dirty="0"/>
              <a:t>This approach tends to create an estimate that is both more accurate and more defensible than either technique by itself.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59386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estimation - an </a:t>
            </a:r>
            <a:r>
              <a:rPr lang="en-US" dirty="0"/>
              <a:t>example</a:t>
            </a:r>
          </a:p>
        </p:txBody>
      </p:sp>
      <p:sp>
        <p:nvSpPr>
          <p:cNvPr id="3" name="Content Placeholder 2"/>
          <p:cNvSpPr>
            <a:spLocks noGrp="1"/>
          </p:cNvSpPr>
          <p:nvPr>
            <p:ph idx="1"/>
          </p:nvPr>
        </p:nvSpPr>
        <p:spPr/>
        <p:txBody>
          <a:bodyPr>
            <a:normAutofit/>
          </a:bodyPr>
          <a:lstStyle/>
          <a:p>
            <a:r>
              <a:rPr lang="en-US" dirty="0"/>
              <a:t>Performance </a:t>
            </a:r>
            <a:r>
              <a:rPr lang="en-US" dirty="0" smtClean="0"/>
              <a:t>tests need </a:t>
            </a:r>
            <a:r>
              <a:rPr lang="en-US" dirty="0"/>
              <a:t>to be run in a special test environment that </a:t>
            </a:r>
            <a:r>
              <a:rPr lang="en-US" dirty="0" smtClean="0"/>
              <a:t>look like </a:t>
            </a:r>
            <a:r>
              <a:rPr lang="en-US" dirty="0"/>
              <a:t>the production or field </a:t>
            </a:r>
            <a:r>
              <a:rPr lang="en-US" dirty="0" smtClean="0"/>
              <a:t>environment, </a:t>
            </a:r>
            <a:r>
              <a:rPr lang="en-US" dirty="0"/>
              <a:t>due to the response time </a:t>
            </a:r>
            <a:r>
              <a:rPr lang="en-US" dirty="0" smtClean="0"/>
              <a:t>and resource </a:t>
            </a:r>
            <a:r>
              <a:rPr lang="en-US" dirty="0"/>
              <a:t>utilization</a:t>
            </a:r>
          </a:p>
          <a:p>
            <a:r>
              <a:rPr lang="en-US" dirty="0"/>
              <a:t>Performance testing involves</a:t>
            </a:r>
          </a:p>
          <a:p>
            <a:pPr lvl="1"/>
            <a:r>
              <a:rPr lang="en-US" dirty="0" smtClean="0"/>
              <a:t>special </a:t>
            </a:r>
            <a:r>
              <a:rPr lang="en-US" dirty="0"/>
              <a:t>tools to generate load and check response</a:t>
            </a:r>
          </a:p>
          <a:p>
            <a:pPr lvl="1"/>
            <a:r>
              <a:rPr lang="en-US" dirty="0" smtClean="0"/>
              <a:t>environment </a:t>
            </a:r>
            <a:r>
              <a:rPr lang="en-US" dirty="0"/>
              <a:t>acquisition and configuration</a:t>
            </a:r>
          </a:p>
          <a:p>
            <a:pPr lvl="1"/>
            <a:r>
              <a:rPr lang="en-US" dirty="0" smtClean="0"/>
              <a:t>time </a:t>
            </a:r>
            <a:r>
              <a:rPr lang="en-US" dirty="0"/>
              <a:t>to identify and hire a performance test professional , if required</a:t>
            </a:r>
          </a:p>
          <a:p>
            <a:pPr lvl="1"/>
            <a:r>
              <a:rPr lang="en-US" dirty="0" smtClean="0"/>
              <a:t>training activities, </a:t>
            </a:r>
            <a:r>
              <a:rPr lang="en-US" dirty="0"/>
              <a:t>if required</a:t>
            </a:r>
          </a:p>
          <a:p>
            <a:r>
              <a:rPr lang="en-US" dirty="0" smtClean="0"/>
              <a:t>A detailed </a:t>
            </a:r>
            <a:r>
              <a:rPr lang="en-US" dirty="0"/>
              <a:t>test plan for performance testing should be written in the </a:t>
            </a:r>
            <a:r>
              <a:rPr lang="en-US" dirty="0" smtClean="0"/>
              <a:t>test planning phase, </a:t>
            </a:r>
            <a:r>
              <a:rPr lang="en-US" dirty="0"/>
              <a:t>where time is required to </a:t>
            </a:r>
            <a:r>
              <a:rPr lang="en-US" dirty="0" smtClean="0"/>
              <a:t>draft, </a:t>
            </a:r>
            <a:r>
              <a:rPr lang="en-US" dirty="0"/>
              <a:t>review and finalize </a:t>
            </a:r>
            <a:r>
              <a:rPr lang="en-US" dirty="0" smtClean="0"/>
              <a:t>a performance </a:t>
            </a:r>
            <a:r>
              <a:rPr lang="en-US" dirty="0"/>
              <a:t>test </a:t>
            </a:r>
            <a:r>
              <a:rPr lang="en-US" dirty="0" smtClean="0"/>
              <a:t>plan.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140552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the test effort</a:t>
            </a:r>
          </a:p>
        </p:txBody>
      </p:sp>
      <p:sp>
        <p:nvSpPr>
          <p:cNvPr id="3" name="Content Placeholder 2"/>
          <p:cNvSpPr>
            <a:spLocks noGrp="1"/>
          </p:cNvSpPr>
          <p:nvPr>
            <p:ph idx="1"/>
          </p:nvPr>
        </p:nvSpPr>
        <p:spPr/>
        <p:txBody>
          <a:bodyPr/>
          <a:lstStyle/>
          <a:p>
            <a:r>
              <a:rPr lang="en-US" dirty="0"/>
              <a:t>The testing effort may depend </a:t>
            </a:r>
            <a:r>
              <a:rPr lang="en-US" dirty="0" smtClean="0"/>
              <a:t>on a </a:t>
            </a:r>
            <a:r>
              <a:rPr lang="en-US" dirty="0"/>
              <a:t>number of factors, including:</a:t>
            </a:r>
          </a:p>
        </p:txBody>
      </p:sp>
      <p:graphicFrame>
        <p:nvGraphicFramePr>
          <p:cNvPr id="4" name="Table 3"/>
          <p:cNvGraphicFramePr>
            <a:graphicFrameLocks noGrp="1"/>
          </p:cNvGraphicFramePr>
          <p:nvPr>
            <p:extLst>
              <p:ext uri="{D42A27DB-BD31-4B8C-83A1-F6EECF244321}">
                <p14:modId xmlns:p14="http://schemas.microsoft.com/office/powerpoint/2010/main" val="2505335510"/>
              </p:ext>
            </p:extLst>
          </p:nvPr>
        </p:nvGraphicFramePr>
        <p:xfrm>
          <a:off x="578233" y="2494292"/>
          <a:ext cx="10903789" cy="3017520"/>
        </p:xfrm>
        <a:graphic>
          <a:graphicData uri="http://schemas.openxmlformats.org/drawingml/2006/table">
            <a:tbl>
              <a:tblPr firstRow="1" bandRow="1">
                <a:tableStyleId>{616DA210-FB5B-4158-B5E0-FEB733F419BA}</a:tableStyleId>
              </a:tblPr>
              <a:tblGrid>
                <a:gridCol w="2593191">
                  <a:extLst>
                    <a:ext uri="{9D8B030D-6E8A-4147-A177-3AD203B41FA5}">
                      <a16:colId xmlns:a16="http://schemas.microsoft.com/office/drawing/2014/main" val="1062333029"/>
                    </a:ext>
                  </a:extLst>
                </a:gridCol>
                <a:gridCol w="8310598">
                  <a:extLst>
                    <a:ext uri="{9D8B030D-6E8A-4147-A177-3AD203B41FA5}">
                      <a16:colId xmlns:a16="http://schemas.microsoft.com/office/drawing/2014/main" val="152196366"/>
                    </a:ext>
                  </a:extLst>
                </a:gridCol>
              </a:tblGrid>
              <a:tr h="370840">
                <a:tc>
                  <a:txBody>
                    <a:bodyPr/>
                    <a:lstStyle/>
                    <a:p>
                      <a:r>
                        <a:rPr lang="en-US" b="1" dirty="0" smtClean="0">
                          <a:latin typeface="Candara" panose="020E0502030303020204" pitchFamily="34" charset="0"/>
                        </a:rPr>
                        <a:t>Product factors</a:t>
                      </a:r>
                      <a:endParaRPr lang="en-US" b="1" dirty="0">
                        <a:latin typeface="Candara" panose="020E0502030303020204" pitchFamily="34" charset="0"/>
                      </a:endParaRPr>
                    </a:p>
                  </a:txBody>
                  <a:tcPr/>
                </a:tc>
                <a:tc>
                  <a:txBody>
                    <a:bodyPr/>
                    <a:lstStyle/>
                    <a:p>
                      <a:pPr marL="285750" indent="-285750">
                        <a:buFont typeface="Arial" panose="020B0604020202020204" pitchFamily="34" charset="0"/>
                        <a:buChar char="•"/>
                      </a:pPr>
                      <a:r>
                        <a:rPr lang="en-US" b="0" dirty="0" smtClean="0">
                          <a:latin typeface="Candara" panose="020E0502030303020204" pitchFamily="34" charset="0"/>
                        </a:rPr>
                        <a:t>the quality of the specification (the test basis)</a:t>
                      </a:r>
                    </a:p>
                    <a:p>
                      <a:pPr marL="285750" indent="-285750">
                        <a:buFont typeface="Arial" panose="020B0604020202020204" pitchFamily="34" charset="0"/>
                        <a:buChar char="•"/>
                      </a:pPr>
                      <a:r>
                        <a:rPr lang="en-US" b="0" dirty="0" smtClean="0">
                          <a:latin typeface="Candara" panose="020E0502030303020204" pitchFamily="34" charset="0"/>
                        </a:rPr>
                        <a:t>the size of the product</a:t>
                      </a:r>
                    </a:p>
                    <a:p>
                      <a:pPr marL="285750" indent="-285750">
                        <a:buFont typeface="Arial" panose="020B0604020202020204" pitchFamily="34" charset="0"/>
                        <a:buChar char="•"/>
                      </a:pPr>
                      <a:r>
                        <a:rPr lang="en-US" b="0" dirty="0" smtClean="0">
                          <a:latin typeface="Candara" panose="020E0502030303020204" pitchFamily="34" charset="0"/>
                        </a:rPr>
                        <a:t>the complexity of the problem domain</a:t>
                      </a:r>
                    </a:p>
                    <a:p>
                      <a:pPr marL="285750" indent="-285750">
                        <a:buFont typeface="Arial" panose="020B0604020202020204" pitchFamily="34" charset="0"/>
                        <a:buChar char="•"/>
                      </a:pPr>
                      <a:r>
                        <a:rPr lang="en-US" b="0" dirty="0" smtClean="0">
                          <a:latin typeface="Candara" panose="020E0502030303020204" pitchFamily="34" charset="0"/>
                        </a:rPr>
                        <a:t>the importance of non functional quality e.g. usability, performance, security etc.</a:t>
                      </a:r>
                      <a:endParaRPr lang="en-US" b="0" dirty="0">
                        <a:latin typeface="Candara" panose="020E0502030303020204" pitchFamily="34" charset="0"/>
                      </a:endParaRPr>
                    </a:p>
                  </a:txBody>
                  <a:tcPr/>
                </a:tc>
                <a:extLst>
                  <a:ext uri="{0D108BD9-81ED-4DB2-BD59-A6C34878D82A}">
                    <a16:rowId xmlns:a16="http://schemas.microsoft.com/office/drawing/2014/main" val="959089190"/>
                  </a:ext>
                </a:extLst>
              </a:tr>
              <a:tr h="370840">
                <a:tc>
                  <a:txBody>
                    <a:bodyPr/>
                    <a:lstStyle/>
                    <a:p>
                      <a:r>
                        <a:rPr lang="en-US" b="1" dirty="0" smtClean="0">
                          <a:latin typeface="Candara" panose="020E0502030303020204" pitchFamily="34" charset="0"/>
                        </a:rPr>
                        <a:t>Process factors</a:t>
                      </a:r>
                      <a:endParaRPr lang="en-US" b="1" dirty="0">
                        <a:latin typeface="Candara" panose="020E0502030303020204" pitchFamily="34" charset="0"/>
                      </a:endParaRPr>
                    </a:p>
                  </a:txBody>
                  <a:tcPr/>
                </a:tc>
                <a:tc>
                  <a:txBody>
                    <a:bodyPr/>
                    <a:lstStyle/>
                    <a:p>
                      <a:pPr marL="285750" indent="-285750">
                        <a:buFont typeface="Arial" panose="020B0604020202020204" pitchFamily="34" charset="0"/>
                        <a:buChar char="•"/>
                      </a:pPr>
                      <a:r>
                        <a:rPr lang="en-US" dirty="0" smtClean="0">
                          <a:latin typeface="Candara" panose="020E0502030303020204" pitchFamily="34" charset="0"/>
                        </a:rPr>
                        <a:t>the development model</a:t>
                      </a:r>
                    </a:p>
                    <a:p>
                      <a:pPr marL="285750" indent="-285750">
                        <a:buFont typeface="Arial" panose="020B0604020202020204" pitchFamily="34" charset="0"/>
                        <a:buChar char="•"/>
                      </a:pPr>
                      <a:r>
                        <a:rPr lang="en-US" dirty="0" smtClean="0">
                          <a:latin typeface="Candara" panose="020E0502030303020204" pitchFamily="34" charset="0"/>
                        </a:rPr>
                        <a:t>availability of test tools (e.g. test executing tools)</a:t>
                      </a:r>
                    </a:p>
                    <a:p>
                      <a:pPr marL="285750" indent="-285750">
                        <a:buFont typeface="Arial" panose="020B0604020202020204" pitchFamily="34" charset="0"/>
                        <a:buChar char="•"/>
                      </a:pPr>
                      <a:r>
                        <a:rPr lang="en-US" dirty="0" smtClean="0">
                          <a:latin typeface="Candara" panose="020E0502030303020204" pitchFamily="34" charset="0"/>
                        </a:rPr>
                        <a:t>skills of the people involved</a:t>
                      </a:r>
                    </a:p>
                    <a:p>
                      <a:pPr marL="285750" indent="-285750">
                        <a:buFont typeface="Arial" panose="020B0604020202020204" pitchFamily="34" charset="0"/>
                        <a:buChar char="•"/>
                      </a:pPr>
                      <a:r>
                        <a:rPr lang="en-US" dirty="0" smtClean="0">
                          <a:latin typeface="Candara" panose="020E0502030303020204" pitchFamily="34" charset="0"/>
                        </a:rPr>
                        <a:t>time pressure</a:t>
                      </a:r>
                      <a:endParaRPr lang="en-US" b="0" dirty="0">
                        <a:latin typeface="Candara" panose="020E0502030303020204" pitchFamily="34" charset="0"/>
                      </a:endParaRPr>
                    </a:p>
                  </a:txBody>
                  <a:tcPr/>
                </a:tc>
                <a:extLst>
                  <a:ext uri="{0D108BD9-81ED-4DB2-BD59-A6C34878D82A}">
                    <a16:rowId xmlns:a16="http://schemas.microsoft.com/office/drawing/2014/main" val="3782579053"/>
                  </a:ext>
                </a:extLst>
              </a:tr>
              <a:tr h="370840">
                <a:tc>
                  <a:txBody>
                    <a:bodyPr/>
                    <a:lstStyle/>
                    <a:p>
                      <a:r>
                        <a:rPr lang="en-US" b="1" dirty="0" smtClean="0">
                          <a:latin typeface="Candara" panose="020E0502030303020204" pitchFamily="34" charset="0"/>
                        </a:rPr>
                        <a:t>The outcome of testing</a:t>
                      </a:r>
                      <a:endParaRPr lang="en-US" b="1" dirty="0">
                        <a:latin typeface="Candara" panose="020E0502030303020204" pitchFamily="34" charset="0"/>
                      </a:endParaRPr>
                    </a:p>
                  </a:txBody>
                  <a:tcPr/>
                </a:tc>
                <a:tc>
                  <a:txBody>
                    <a:bodyPr/>
                    <a:lstStyle/>
                    <a:p>
                      <a:pPr marL="285750" indent="-285750">
                        <a:buFont typeface="Arial" panose="020B0604020202020204" pitchFamily="34" charset="0"/>
                        <a:buChar char="•"/>
                      </a:pPr>
                      <a:r>
                        <a:rPr lang="en-US" dirty="0" smtClean="0">
                          <a:latin typeface="Candara" panose="020E0502030303020204" pitchFamily="34" charset="0"/>
                        </a:rPr>
                        <a:t>the number of defects</a:t>
                      </a:r>
                    </a:p>
                    <a:p>
                      <a:pPr marL="285750" indent="-285750">
                        <a:buFont typeface="Arial" panose="020B0604020202020204" pitchFamily="34" charset="0"/>
                        <a:buChar char="•"/>
                      </a:pPr>
                      <a:r>
                        <a:rPr lang="en-US" dirty="0" smtClean="0">
                          <a:latin typeface="Candara" panose="020E0502030303020204" pitchFamily="34" charset="0"/>
                        </a:rPr>
                        <a:t>the amount of rework required</a:t>
                      </a:r>
                      <a:endParaRPr lang="en-US" b="0" dirty="0">
                        <a:latin typeface="Candara" panose="020E0502030303020204" pitchFamily="34" charset="0"/>
                      </a:endParaRPr>
                    </a:p>
                  </a:txBody>
                  <a:tcPr/>
                </a:tc>
                <a:extLst>
                  <a:ext uri="{0D108BD9-81ED-4DB2-BD59-A6C34878D82A}">
                    <a16:rowId xmlns:a16="http://schemas.microsoft.com/office/drawing/2014/main" val="2112838809"/>
                  </a:ext>
                </a:extLst>
              </a:tr>
            </a:tbl>
          </a:graphicData>
        </a:graphic>
      </p:graphicFrame>
      <p:sp>
        <p:nvSpPr>
          <p:cNvPr id="5" name="Slide Number Placeholder 4"/>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354525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approaches and strategies</a:t>
            </a:r>
          </a:p>
        </p:txBody>
      </p:sp>
      <p:sp>
        <p:nvSpPr>
          <p:cNvPr id="3" name="Content Placeholder 2"/>
          <p:cNvSpPr>
            <a:spLocks noGrp="1"/>
          </p:cNvSpPr>
          <p:nvPr>
            <p:ph idx="1"/>
          </p:nvPr>
        </p:nvSpPr>
        <p:spPr/>
        <p:txBody>
          <a:bodyPr>
            <a:normAutofit/>
          </a:bodyPr>
          <a:lstStyle/>
          <a:p>
            <a:r>
              <a:rPr lang="en-US" dirty="0" smtClean="0"/>
              <a:t>The test </a:t>
            </a:r>
            <a:r>
              <a:rPr lang="en-US" dirty="0"/>
              <a:t>approach is the implementation of the test strategy for a specific project.</a:t>
            </a:r>
          </a:p>
          <a:p>
            <a:r>
              <a:rPr lang="en-US" dirty="0" smtClean="0"/>
              <a:t>Since the </a:t>
            </a:r>
            <a:r>
              <a:rPr lang="en-US" dirty="0"/>
              <a:t>test approach is specific to a project , the approach should be documented in </a:t>
            </a:r>
            <a:r>
              <a:rPr lang="en-US" dirty="0" smtClean="0"/>
              <a:t>the test </a:t>
            </a:r>
            <a:r>
              <a:rPr lang="en-US" dirty="0"/>
              <a:t>plan</a:t>
            </a:r>
          </a:p>
          <a:p>
            <a:r>
              <a:rPr lang="en-US" dirty="0"/>
              <a:t>One way </a:t>
            </a:r>
            <a:r>
              <a:rPr lang="en-US" dirty="0" smtClean="0"/>
              <a:t>to classify </a:t>
            </a:r>
            <a:r>
              <a:rPr lang="en-US" dirty="0"/>
              <a:t>test approaches or strategies is based on the point in time at which </a:t>
            </a:r>
            <a:r>
              <a:rPr lang="en-US" dirty="0" smtClean="0"/>
              <a:t>the bulk </a:t>
            </a:r>
            <a:r>
              <a:rPr lang="en-US" dirty="0"/>
              <a:t>of the test design work is begun:</a:t>
            </a:r>
          </a:p>
        </p:txBody>
      </p:sp>
      <p:sp>
        <p:nvSpPr>
          <p:cNvPr id="4" name="Rounded Rectangle 3"/>
          <p:cNvSpPr/>
          <p:nvPr/>
        </p:nvSpPr>
        <p:spPr>
          <a:xfrm>
            <a:off x="1344168" y="4756398"/>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andara" panose="020E0502030303020204" pitchFamily="34" charset="0"/>
              </a:rPr>
              <a:t>Preventative </a:t>
            </a:r>
            <a:r>
              <a:rPr lang="en-US" sz="2000" dirty="0" smtClean="0">
                <a:latin typeface="Candara" panose="020E0502030303020204" pitchFamily="34" charset="0"/>
              </a:rPr>
              <a:t>approaches: Tests </a:t>
            </a:r>
            <a:r>
              <a:rPr lang="en-US" sz="2000" dirty="0">
                <a:latin typeface="Candara" panose="020E0502030303020204" pitchFamily="34" charset="0"/>
              </a:rPr>
              <a:t>are </a:t>
            </a:r>
            <a:r>
              <a:rPr lang="en-US" sz="2000" dirty="0" smtClean="0">
                <a:latin typeface="Candara" panose="020E0502030303020204" pitchFamily="34" charset="0"/>
              </a:rPr>
              <a:t>designed as </a:t>
            </a:r>
            <a:r>
              <a:rPr lang="en-US" sz="2000" dirty="0">
                <a:latin typeface="Candara" panose="020E0502030303020204" pitchFamily="34" charset="0"/>
              </a:rPr>
              <a:t>early </a:t>
            </a:r>
            <a:r>
              <a:rPr lang="en-US" sz="2000" dirty="0" smtClean="0">
                <a:latin typeface="Candara" panose="020E0502030303020204" pitchFamily="34" charset="0"/>
              </a:rPr>
              <a:t>as possible</a:t>
            </a:r>
            <a:endParaRPr lang="en-US" sz="2000" dirty="0">
              <a:latin typeface="Candara" panose="020E0502030303020204" pitchFamily="34" charset="0"/>
            </a:endParaRPr>
          </a:p>
        </p:txBody>
      </p:sp>
      <p:sp>
        <p:nvSpPr>
          <p:cNvPr id="5" name="Rounded Rectangle 4"/>
          <p:cNvSpPr/>
          <p:nvPr/>
        </p:nvSpPr>
        <p:spPr>
          <a:xfrm>
            <a:off x="6339840" y="4756398"/>
            <a:ext cx="4261104" cy="1115568"/>
          </a:xfrm>
          <a:prstGeom prst="roundRect">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andara" panose="020E0502030303020204" pitchFamily="34" charset="0"/>
              </a:rPr>
              <a:t>Reactive </a:t>
            </a:r>
            <a:r>
              <a:rPr lang="en-US" sz="2000" dirty="0" smtClean="0">
                <a:latin typeface="Candara" panose="020E0502030303020204" pitchFamily="34" charset="0"/>
              </a:rPr>
              <a:t>approaches: Test </a:t>
            </a:r>
            <a:r>
              <a:rPr lang="en-US" sz="2000" dirty="0">
                <a:latin typeface="Candara" panose="020E0502030303020204" pitchFamily="34" charset="0"/>
              </a:rPr>
              <a:t>design </a:t>
            </a:r>
            <a:r>
              <a:rPr lang="en-US" sz="2000" dirty="0" smtClean="0">
                <a:latin typeface="Candara" panose="020E0502030303020204" pitchFamily="34" charset="0"/>
              </a:rPr>
              <a:t>comes after the software </a:t>
            </a:r>
            <a:r>
              <a:rPr lang="en-US" sz="2000" dirty="0">
                <a:latin typeface="Candara" panose="020E0502030303020204" pitchFamily="34" charset="0"/>
              </a:rPr>
              <a:t>or system has </a:t>
            </a:r>
            <a:r>
              <a:rPr lang="en-US" sz="2000" dirty="0" smtClean="0">
                <a:latin typeface="Candara" panose="020E0502030303020204" pitchFamily="34" charset="0"/>
              </a:rPr>
              <a:t>been produced</a:t>
            </a:r>
            <a:endParaRPr lang="en-US" sz="2000"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326584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approaches and strategies</a:t>
            </a:r>
          </a:p>
        </p:txBody>
      </p:sp>
      <p:graphicFrame>
        <p:nvGraphicFramePr>
          <p:cNvPr id="4" name="Table 3"/>
          <p:cNvGraphicFramePr>
            <a:graphicFrameLocks noGrp="1"/>
          </p:cNvGraphicFramePr>
          <p:nvPr>
            <p:extLst>
              <p:ext uri="{D42A27DB-BD31-4B8C-83A1-F6EECF244321}">
                <p14:modId xmlns:p14="http://schemas.microsoft.com/office/powerpoint/2010/main" val="2865495648"/>
              </p:ext>
            </p:extLst>
          </p:nvPr>
        </p:nvGraphicFramePr>
        <p:xfrm>
          <a:off x="672860" y="1604515"/>
          <a:ext cx="10680940" cy="4539848"/>
        </p:xfrm>
        <a:graphic>
          <a:graphicData uri="http://schemas.openxmlformats.org/drawingml/2006/table">
            <a:tbl>
              <a:tblPr firstRow="1" bandRow="1">
                <a:tableStyleId>{616DA210-FB5B-4158-B5E0-FEB733F419BA}</a:tableStyleId>
              </a:tblPr>
              <a:tblGrid>
                <a:gridCol w="3269412">
                  <a:extLst>
                    <a:ext uri="{9D8B030D-6E8A-4147-A177-3AD203B41FA5}">
                      <a16:colId xmlns:a16="http://schemas.microsoft.com/office/drawing/2014/main" val="1062333029"/>
                    </a:ext>
                  </a:extLst>
                </a:gridCol>
                <a:gridCol w="7411528">
                  <a:extLst>
                    <a:ext uri="{9D8B030D-6E8A-4147-A177-3AD203B41FA5}">
                      <a16:colId xmlns:a16="http://schemas.microsoft.com/office/drawing/2014/main" val="152196366"/>
                    </a:ext>
                  </a:extLst>
                </a:gridCol>
              </a:tblGrid>
              <a:tr h="649960">
                <a:tc>
                  <a:txBody>
                    <a:bodyPr/>
                    <a:lstStyle/>
                    <a:p>
                      <a:r>
                        <a:rPr lang="en-US" b="1" dirty="0" smtClean="0">
                          <a:latin typeface="Candara" panose="020E0502030303020204" pitchFamily="34" charset="0"/>
                        </a:rPr>
                        <a:t>Analytical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b="0" dirty="0" smtClean="0">
                          <a:latin typeface="Candara" panose="020E0502030303020204" pitchFamily="34" charset="0"/>
                        </a:rPr>
                        <a:t>e.g. risk-based testing -testing is directed to areas of greatest risk, requirement based testing</a:t>
                      </a:r>
                      <a:endParaRPr lang="en-US" b="0" dirty="0">
                        <a:latin typeface="Candara" panose="020E0502030303020204" pitchFamily="34" charset="0"/>
                      </a:endParaRPr>
                    </a:p>
                  </a:txBody>
                  <a:tcPr/>
                </a:tc>
                <a:extLst>
                  <a:ext uri="{0D108BD9-81ED-4DB2-BD59-A6C34878D82A}">
                    <a16:rowId xmlns:a16="http://schemas.microsoft.com/office/drawing/2014/main" val="959089190"/>
                  </a:ext>
                </a:extLst>
              </a:tr>
              <a:tr h="649960">
                <a:tc>
                  <a:txBody>
                    <a:bodyPr/>
                    <a:lstStyle/>
                    <a:p>
                      <a:r>
                        <a:rPr lang="en-US" b="1" dirty="0" smtClean="0">
                          <a:latin typeface="Candara" panose="020E0502030303020204" pitchFamily="34" charset="0"/>
                        </a:rPr>
                        <a:t>Model based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e.g. testing using statistical information about failure rates (such as</a:t>
                      </a:r>
                    </a:p>
                    <a:p>
                      <a:pPr marL="0" indent="0">
                        <a:buFont typeface="Arial" panose="020B0604020202020204" pitchFamily="34" charset="0"/>
                        <a:buNone/>
                      </a:pPr>
                      <a:r>
                        <a:rPr lang="en-US" dirty="0" smtClean="0">
                          <a:latin typeface="Candara" panose="020E0502030303020204" pitchFamily="34" charset="0"/>
                        </a:rPr>
                        <a:t>reliability growth models)</a:t>
                      </a:r>
                      <a:endParaRPr lang="en-US" b="0" dirty="0">
                        <a:latin typeface="Candara" panose="020E0502030303020204" pitchFamily="34" charset="0"/>
                      </a:endParaRPr>
                    </a:p>
                  </a:txBody>
                  <a:tcPr/>
                </a:tc>
                <a:extLst>
                  <a:ext uri="{0D108BD9-81ED-4DB2-BD59-A6C34878D82A}">
                    <a16:rowId xmlns:a16="http://schemas.microsoft.com/office/drawing/2014/main" val="2455110734"/>
                  </a:ext>
                </a:extLst>
              </a:tr>
              <a:tr h="649960">
                <a:tc>
                  <a:txBody>
                    <a:bodyPr/>
                    <a:lstStyle/>
                    <a:p>
                      <a:r>
                        <a:rPr lang="en-US" b="1" dirty="0" smtClean="0">
                          <a:latin typeface="Candara" panose="020E0502030303020204" pitchFamily="34" charset="0"/>
                        </a:rPr>
                        <a:t>Methodical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e.g. failure based (including error guessing and fault attacks),</a:t>
                      </a:r>
                    </a:p>
                    <a:p>
                      <a:pPr marL="0" indent="0">
                        <a:buFont typeface="Arial" panose="020B0604020202020204" pitchFamily="34" charset="0"/>
                        <a:buNone/>
                      </a:pPr>
                      <a:r>
                        <a:rPr lang="en-US" dirty="0" smtClean="0">
                          <a:latin typeface="Candara" panose="020E0502030303020204" pitchFamily="34" charset="0"/>
                        </a:rPr>
                        <a:t>experienced based, check list based, and quality characteristic based</a:t>
                      </a:r>
                      <a:endParaRPr lang="en-US" b="0" dirty="0">
                        <a:latin typeface="Candara" panose="020E0502030303020204" pitchFamily="34" charset="0"/>
                      </a:endParaRPr>
                    </a:p>
                  </a:txBody>
                  <a:tcPr/>
                </a:tc>
                <a:extLst>
                  <a:ext uri="{0D108BD9-81ED-4DB2-BD59-A6C34878D82A}">
                    <a16:rowId xmlns:a16="http://schemas.microsoft.com/office/drawing/2014/main" val="2682469873"/>
                  </a:ext>
                </a:extLst>
              </a:tr>
              <a:tr h="649960">
                <a:tc>
                  <a:txBody>
                    <a:bodyPr/>
                    <a:lstStyle/>
                    <a:p>
                      <a:r>
                        <a:rPr lang="en-US" b="1" dirty="0" smtClean="0">
                          <a:latin typeface="Candara" panose="020E0502030303020204" pitchFamily="34" charset="0"/>
                        </a:rPr>
                        <a:t>Process/standard compliant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e.g. specified by industry specific standards or the various agile</a:t>
                      </a:r>
                    </a:p>
                    <a:p>
                      <a:pPr marL="0" indent="0">
                        <a:buFont typeface="Arial" panose="020B0604020202020204" pitchFamily="34" charset="0"/>
                        <a:buNone/>
                      </a:pPr>
                      <a:r>
                        <a:rPr lang="en-US" dirty="0" smtClean="0">
                          <a:latin typeface="Candara" panose="020E0502030303020204" pitchFamily="34" charset="0"/>
                        </a:rPr>
                        <a:t>methodologies</a:t>
                      </a:r>
                      <a:endParaRPr lang="en-US" b="0" dirty="0">
                        <a:latin typeface="Candara" panose="020E0502030303020204" pitchFamily="34" charset="0"/>
                      </a:endParaRPr>
                    </a:p>
                  </a:txBody>
                  <a:tcPr/>
                </a:tc>
                <a:extLst>
                  <a:ext uri="{0D108BD9-81ED-4DB2-BD59-A6C34878D82A}">
                    <a16:rowId xmlns:a16="http://schemas.microsoft.com/office/drawing/2014/main" val="3765635084"/>
                  </a:ext>
                </a:extLst>
              </a:tr>
              <a:tr h="649960">
                <a:tc>
                  <a:txBody>
                    <a:bodyPr/>
                    <a:lstStyle/>
                    <a:p>
                      <a:r>
                        <a:rPr lang="en-US" b="1" dirty="0" smtClean="0">
                          <a:latin typeface="Candara" panose="020E0502030303020204" pitchFamily="34" charset="0"/>
                        </a:rPr>
                        <a:t>Dynamic and heuristic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e.g. exploratory testing, execution &amp; evaluation are concurrent tasks.</a:t>
                      </a:r>
                      <a:endParaRPr lang="en-US" b="0" dirty="0">
                        <a:latin typeface="Candara" panose="020E0502030303020204" pitchFamily="34" charset="0"/>
                      </a:endParaRPr>
                    </a:p>
                  </a:txBody>
                  <a:tcPr/>
                </a:tc>
                <a:extLst>
                  <a:ext uri="{0D108BD9-81ED-4DB2-BD59-A6C34878D82A}">
                    <a16:rowId xmlns:a16="http://schemas.microsoft.com/office/drawing/2014/main" val="1469854733"/>
                  </a:ext>
                </a:extLst>
              </a:tr>
              <a:tr h="372227">
                <a:tc>
                  <a:txBody>
                    <a:bodyPr/>
                    <a:lstStyle/>
                    <a:p>
                      <a:r>
                        <a:rPr lang="en-US" b="1" dirty="0" smtClean="0">
                          <a:latin typeface="Candara" panose="020E0502030303020204" pitchFamily="34" charset="0"/>
                        </a:rPr>
                        <a:t>Consultative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e.g. test coverage is evaluated by domain experts outside the test team.</a:t>
                      </a:r>
                      <a:endParaRPr lang="en-US" b="0" dirty="0">
                        <a:latin typeface="Candara" panose="020E0502030303020204" pitchFamily="34" charset="0"/>
                      </a:endParaRPr>
                    </a:p>
                  </a:txBody>
                  <a:tcPr/>
                </a:tc>
                <a:extLst>
                  <a:ext uri="{0D108BD9-81ED-4DB2-BD59-A6C34878D82A}">
                    <a16:rowId xmlns:a16="http://schemas.microsoft.com/office/drawing/2014/main" val="3782579053"/>
                  </a:ext>
                </a:extLst>
              </a:tr>
              <a:tr h="917821">
                <a:tc>
                  <a:txBody>
                    <a:bodyPr/>
                    <a:lstStyle/>
                    <a:p>
                      <a:r>
                        <a:rPr lang="en-US" b="1" dirty="0" smtClean="0">
                          <a:latin typeface="Candara" panose="020E0502030303020204" pitchFamily="34" charset="0"/>
                        </a:rPr>
                        <a:t>Regression-averse approaches</a:t>
                      </a:r>
                      <a:endParaRPr lang="en-US" b="1" dirty="0">
                        <a:latin typeface="Candara" panose="020E0502030303020204" pitchFamily="34" charset="0"/>
                      </a:endParaRPr>
                    </a:p>
                  </a:txBody>
                  <a:tcPr/>
                </a:tc>
                <a:tc>
                  <a:txBody>
                    <a:bodyPr/>
                    <a:lstStyle/>
                    <a:p>
                      <a:pPr marL="0" indent="0">
                        <a:buFont typeface="Arial" panose="020B0604020202020204" pitchFamily="34" charset="0"/>
                        <a:buNone/>
                      </a:pPr>
                      <a:r>
                        <a:rPr lang="en-US" dirty="0" smtClean="0">
                          <a:latin typeface="Candara" panose="020E0502030303020204" pitchFamily="34" charset="0"/>
                        </a:rPr>
                        <a:t>include reuse of existing test material, extensive automation of functional</a:t>
                      </a:r>
                    </a:p>
                    <a:p>
                      <a:pPr marL="0" indent="0">
                        <a:buFont typeface="Arial" panose="020B0604020202020204" pitchFamily="34" charset="0"/>
                        <a:buNone/>
                      </a:pPr>
                      <a:r>
                        <a:rPr lang="en-US" dirty="0" smtClean="0">
                          <a:latin typeface="Candara" panose="020E0502030303020204" pitchFamily="34" charset="0"/>
                        </a:rPr>
                        <a:t>regression tests</a:t>
                      </a:r>
                      <a:endParaRPr lang="en-US" b="0" dirty="0">
                        <a:latin typeface="Candara" panose="020E0502030303020204" pitchFamily="34" charset="0"/>
                      </a:endParaRPr>
                    </a:p>
                  </a:txBody>
                  <a:tcPr/>
                </a:tc>
                <a:extLst>
                  <a:ext uri="{0D108BD9-81ED-4DB2-BD59-A6C34878D82A}">
                    <a16:rowId xmlns:a16="http://schemas.microsoft.com/office/drawing/2014/main" val="2112838809"/>
                  </a:ext>
                </a:extLst>
              </a:tr>
            </a:tbl>
          </a:graphicData>
        </a:graphic>
      </p:graphicFrame>
      <p:sp>
        <p:nvSpPr>
          <p:cNvPr id="3" name="Slide Number Placeholder 2"/>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184056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approaches and strategies</a:t>
            </a:r>
          </a:p>
        </p:txBody>
      </p:sp>
      <p:sp>
        <p:nvSpPr>
          <p:cNvPr id="3" name="Content Placeholder 2"/>
          <p:cNvSpPr>
            <a:spLocks noGrp="1"/>
          </p:cNvSpPr>
          <p:nvPr>
            <p:ph idx="1"/>
          </p:nvPr>
        </p:nvSpPr>
        <p:spPr/>
        <p:txBody>
          <a:bodyPr>
            <a:normAutofit/>
          </a:bodyPr>
          <a:lstStyle/>
          <a:p>
            <a:r>
              <a:rPr lang="en-US" dirty="0"/>
              <a:t>The </a:t>
            </a:r>
            <a:r>
              <a:rPr lang="en-US" dirty="0" smtClean="0"/>
              <a:t>choice of </a:t>
            </a:r>
            <a:r>
              <a:rPr lang="en-US" dirty="0"/>
              <a:t>test approaches and strategies is one powerful factor </a:t>
            </a:r>
            <a:r>
              <a:rPr lang="en-US" dirty="0" smtClean="0"/>
              <a:t>in the </a:t>
            </a:r>
            <a:r>
              <a:rPr lang="en-US" dirty="0"/>
              <a:t>success of the effort and the accuracy of the test plans </a:t>
            </a:r>
            <a:r>
              <a:rPr lang="en-US" dirty="0" smtClean="0"/>
              <a:t>and estimates</a:t>
            </a:r>
            <a:r>
              <a:rPr lang="en-US" dirty="0"/>
              <a:t>.</a:t>
            </a:r>
          </a:p>
          <a:p>
            <a:r>
              <a:rPr lang="en-US" dirty="0"/>
              <a:t>When </a:t>
            </a:r>
            <a:r>
              <a:rPr lang="en-US" dirty="0" smtClean="0"/>
              <a:t>we choose </a:t>
            </a:r>
            <a:r>
              <a:rPr lang="en-US" dirty="0"/>
              <a:t>test strategies there are many factors to consider</a:t>
            </a:r>
          </a:p>
          <a:p>
            <a:pPr lvl="1"/>
            <a:r>
              <a:rPr lang="en-US" dirty="0" smtClean="0"/>
              <a:t>Risks</a:t>
            </a:r>
            <a:endParaRPr lang="en-US" dirty="0"/>
          </a:p>
          <a:p>
            <a:pPr lvl="1"/>
            <a:r>
              <a:rPr lang="en-US" dirty="0" smtClean="0"/>
              <a:t>Skills</a:t>
            </a:r>
            <a:endParaRPr lang="en-US" dirty="0"/>
          </a:p>
          <a:p>
            <a:pPr lvl="1"/>
            <a:r>
              <a:rPr lang="en-US" dirty="0" smtClean="0"/>
              <a:t>Objectives</a:t>
            </a:r>
            <a:endParaRPr lang="en-US" dirty="0"/>
          </a:p>
          <a:p>
            <a:pPr lvl="1"/>
            <a:r>
              <a:rPr lang="en-US" dirty="0" smtClean="0"/>
              <a:t>Regulations</a:t>
            </a:r>
            <a:endParaRPr lang="en-US" dirty="0"/>
          </a:p>
          <a:p>
            <a:pPr lvl="1"/>
            <a:r>
              <a:rPr lang="en-US" dirty="0" smtClean="0"/>
              <a:t>Product</a:t>
            </a:r>
            <a:endParaRPr lang="en-US" dirty="0"/>
          </a:p>
          <a:p>
            <a:pPr lvl="1"/>
            <a:r>
              <a:rPr lang="en-US" dirty="0" smtClean="0"/>
              <a:t>Business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128233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6BC9-5092-43A9-A9BF-6759188AA44C}"/>
              </a:ext>
            </a:extLst>
          </p:cNvPr>
          <p:cNvSpPr>
            <a:spLocks noGrp="1"/>
          </p:cNvSpPr>
          <p:nvPr>
            <p:ph type="title"/>
          </p:nvPr>
        </p:nvSpPr>
        <p:spPr/>
        <p:txBody>
          <a:bodyPr/>
          <a:lstStyle/>
          <a:p>
            <a:r>
              <a:rPr lang="en-US" dirty="0"/>
              <a:t>Test Plan and Test Strategy </a:t>
            </a:r>
          </a:p>
        </p:txBody>
      </p:sp>
      <p:sp>
        <p:nvSpPr>
          <p:cNvPr id="3" name="Content Placeholder 2">
            <a:extLst>
              <a:ext uri="{FF2B5EF4-FFF2-40B4-BE49-F238E27FC236}">
                <a16:creationId xmlns:a16="http://schemas.microsoft.com/office/drawing/2014/main" id="{E63B5928-833C-4F5B-99A3-8CE4B35B4C77}"/>
              </a:ext>
            </a:extLst>
          </p:cNvPr>
          <p:cNvSpPr>
            <a:spLocks noGrp="1"/>
          </p:cNvSpPr>
          <p:nvPr>
            <p:ph idx="1"/>
          </p:nvPr>
        </p:nvSpPr>
        <p:spPr/>
        <p:txBody>
          <a:bodyPr/>
          <a:lstStyle/>
          <a:p>
            <a:pPr>
              <a:lnSpc>
                <a:spcPct val="100000"/>
              </a:lnSpc>
            </a:pPr>
            <a:r>
              <a:rPr lang="en-US" b="1" dirty="0">
                <a:solidFill>
                  <a:srgbClr val="D15A3E"/>
                </a:solidFill>
              </a:rPr>
              <a:t>Test Plan </a:t>
            </a:r>
            <a:r>
              <a:rPr lang="en-US" dirty="0"/>
              <a:t>reflects test focus and project scope are defined. </a:t>
            </a:r>
            <a:endParaRPr lang="en-US" dirty="0" smtClean="0"/>
          </a:p>
          <a:p>
            <a:pPr lvl="1">
              <a:lnSpc>
                <a:spcPct val="100000"/>
              </a:lnSpc>
            </a:pPr>
            <a:r>
              <a:rPr lang="en-US" dirty="0" smtClean="0"/>
              <a:t>It </a:t>
            </a:r>
            <a:r>
              <a:rPr lang="en-US" dirty="0"/>
              <a:t>deals with test </a:t>
            </a:r>
            <a:r>
              <a:rPr lang="en-US" b="1" dirty="0"/>
              <a:t>coverage</a:t>
            </a:r>
            <a:r>
              <a:rPr lang="en-US" dirty="0"/>
              <a:t>, </a:t>
            </a:r>
            <a:r>
              <a:rPr lang="en-US" b="1" dirty="0"/>
              <a:t>scheduling</a:t>
            </a:r>
            <a:r>
              <a:rPr lang="en-US" dirty="0"/>
              <a:t>, </a:t>
            </a:r>
            <a:r>
              <a:rPr lang="en-US" b="1" dirty="0"/>
              <a:t>features</a:t>
            </a:r>
            <a:r>
              <a:rPr lang="en-US" dirty="0"/>
              <a:t> to be tested, features not to be tested, estimation and </a:t>
            </a:r>
            <a:r>
              <a:rPr lang="en-US" b="1" dirty="0"/>
              <a:t>resource management</a:t>
            </a:r>
            <a:r>
              <a:rPr lang="en-US" dirty="0" smtClean="0"/>
              <a:t>.</a:t>
            </a:r>
          </a:p>
          <a:p>
            <a:pPr marL="457200" lvl="1" indent="0">
              <a:lnSpc>
                <a:spcPct val="100000"/>
              </a:lnSpc>
              <a:buNone/>
            </a:pPr>
            <a:endParaRPr lang="en-US" dirty="0"/>
          </a:p>
          <a:p>
            <a:pPr>
              <a:lnSpc>
                <a:spcPct val="100000"/>
              </a:lnSpc>
            </a:pPr>
            <a:r>
              <a:rPr lang="en-US" b="1" dirty="0">
                <a:solidFill>
                  <a:srgbClr val="D15A3E"/>
                </a:solidFill>
              </a:rPr>
              <a:t>Test Strategy </a:t>
            </a:r>
            <a:r>
              <a:rPr lang="en-US" dirty="0"/>
              <a:t>is a </a:t>
            </a:r>
            <a:r>
              <a:rPr lang="en-US" b="1" dirty="0"/>
              <a:t>guideline</a:t>
            </a:r>
            <a:r>
              <a:rPr lang="en-US" dirty="0"/>
              <a:t> to be followed to achieve the test objective and execution of test types mentioned in the testing plan. </a:t>
            </a:r>
            <a:endParaRPr lang="en-US" dirty="0" smtClean="0"/>
          </a:p>
          <a:p>
            <a:pPr lvl="1">
              <a:lnSpc>
                <a:spcPct val="100000"/>
              </a:lnSpc>
            </a:pPr>
            <a:r>
              <a:rPr lang="en-US" dirty="0" smtClean="0"/>
              <a:t>It </a:t>
            </a:r>
            <a:r>
              <a:rPr lang="en-US" dirty="0"/>
              <a:t>deals with test objective, test environment, test approach, automation tools and strategy, contingency plan, and risk analysis</a:t>
            </a:r>
          </a:p>
          <a:p>
            <a:endParaRPr lang="en-US" dirty="0"/>
          </a:p>
        </p:txBody>
      </p:sp>
      <p:sp>
        <p:nvSpPr>
          <p:cNvPr id="5" name="Slide Number Placeholder 4">
            <a:extLst>
              <a:ext uri="{FF2B5EF4-FFF2-40B4-BE49-F238E27FC236}">
                <a16:creationId xmlns:a16="http://schemas.microsoft.com/office/drawing/2014/main" id="{6BAF9D2E-3181-4A91-BB06-55AD750BADBB}"/>
              </a:ext>
            </a:extLst>
          </p:cNvPr>
          <p:cNvSpPr>
            <a:spLocks noGrp="1"/>
          </p:cNvSpPr>
          <p:nvPr>
            <p:ph type="sldNum" sz="quarter" idx="12"/>
          </p:nvPr>
        </p:nvSpPr>
        <p:spPr/>
        <p:txBody>
          <a:bodyPr/>
          <a:lstStyle/>
          <a:p>
            <a:fld id="{E31375A4-56A4-47D6-9801-1991572033F7}" type="slidenum">
              <a:rPr lang="en-US" smtClean="0"/>
              <a:pPr/>
              <a:t>27</a:t>
            </a:fld>
            <a:endParaRPr lang="en-US"/>
          </a:p>
        </p:txBody>
      </p:sp>
    </p:spTree>
    <p:extLst>
      <p:ext uri="{BB962C8B-B14F-4D97-AF65-F5344CB8AC3E}">
        <p14:creationId xmlns:p14="http://schemas.microsoft.com/office/powerpoint/2010/main" val="11918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D63A-FEBF-4B35-9724-F18C013E8A98}"/>
              </a:ext>
            </a:extLst>
          </p:cNvPr>
          <p:cNvSpPr>
            <a:spLocks noGrp="1"/>
          </p:cNvSpPr>
          <p:nvPr>
            <p:ph type="title"/>
          </p:nvPr>
        </p:nvSpPr>
        <p:spPr/>
        <p:txBody>
          <a:bodyPr/>
          <a:lstStyle/>
          <a:p>
            <a:r>
              <a:rPr lang="en-US" dirty="0"/>
              <a:t>Test Plan</a:t>
            </a:r>
          </a:p>
        </p:txBody>
      </p:sp>
      <p:sp>
        <p:nvSpPr>
          <p:cNvPr id="3" name="Content Placeholder 2">
            <a:extLst>
              <a:ext uri="{FF2B5EF4-FFF2-40B4-BE49-F238E27FC236}">
                <a16:creationId xmlns:a16="http://schemas.microsoft.com/office/drawing/2014/main" id="{87346D63-68F4-4191-B983-00F1FC0FD356}"/>
              </a:ext>
            </a:extLst>
          </p:cNvPr>
          <p:cNvSpPr>
            <a:spLocks noGrp="1"/>
          </p:cNvSpPr>
          <p:nvPr>
            <p:ph idx="1"/>
          </p:nvPr>
        </p:nvSpPr>
        <p:spPr/>
        <p:txBody>
          <a:bodyPr/>
          <a:lstStyle/>
          <a:p>
            <a:pPr>
              <a:lnSpc>
                <a:spcPct val="100000"/>
              </a:lnSpc>
            </a:pPr>
            <a:r>
              <a:rPr lang="en-US" dirty="0"/>
              <a:t>A </a:t>
            </a:r>
            <a:r>
              <a:rPr lang="en-US" b="1" dirty="0">
                <a:solidFill>
                  <a:srgbClr val="D15A3E"/>
                </a:solidFill>
              </a:rPr>
              <a:t>test plan </a:t>
            </a:r>
            <a:r>
              <a:rPr lang="en-US" dirty="0"/>
              <a:t>is a detailed document that outlines the </a:t>
            </a:r>
            <a:r>
              <a:rPr lang="en-US" b="1" dirty="0"/>
              <a:t>test strategy</a:t>
            </a:r>
            <a:r>
              <a:rPr lang="en-US" dirty="0"/>
              <a:t>, </a:t>
            </a:r>
            <a:r>
              <a:rPr lang="en-US" b="1" dirty="0"/>
              <a:t>testing objectives</a:t>
            </a:r>
            <a:r>
              <a:rPr lang="en-US" dirty="0"/>
              <a:t>, </a:t>
            </a:r>
            <a:r>
              <a:rPr lang="en-US" b="1" dirty="0"/>
              <a:t>resources</a:t>
            </a:r>
            <a:r>
              <a:rPr lang="en-US" dirty="0"/>
              <a:t> (manpower, software, hardware) required for testing, test </a:t>
            </a:r>
            <a:r>
              <a:rPr lang="en-US" b="1" dirty="0"/>
              <a:t>schedule</a:t>
            </a:r>
            <a:r>
              <a:rPr lang="en-US" dirty="0"/>
              <a:t>, test </a:t>
            </a:r>
            <a:r>
              <a:rPr lang="en-US" b="1" dirty="0"/>
              <a:t>estimation</a:t>
            </a:r>
            <a:r>
              <a:rPr lang="en-US" dirty="0"/>
              <a:t> and test </a:t>
            </a:r>
            <a:r>
              <a:rPr lang="en-US" b="1" dirty="0"/>
              <a:t>deliverables</a:t>
            </a:r>
            <a:r>
              <a:rPr lang="en-US" dirty="0"/>
              <a:t>.</a:t>
            </a:r>
          </a:p>
          <a:p>
            <a:pPr>
              <a:lnSpc>
                <a:spcPct val="100000"/>
              </a:lnSpc>
            </a:pPr>
            <a:r>
              <a:rPr lang="en-US" dirty="0"/>
              <a:t>The test plan serves as a </a:t>
            </a:r>
            <a:r>
              <a:rPr lang="en-US" b="1" dirty="0"/>
              <a:t>blueprint</a:t>
            </a:r>
            <a:r>
              <a:rPr lang="en-US" dirty="0"/>
              <a:t> to conduct software </a:t>
            </a:r>
            <a:r>
              <a:rPr lang="en-US" b="1" dirty="0"/>
              <a:t>testing</a:t>
            </a:r>
            <a:r>
              <a:rPr lang="en-US" dirty="0"/>
              <a:t> activities as a defined process which is minutely monitored and controlled by the test manager.</a:t>
            </a:r>
          </a:p>
        </p:txBody>
      </p:sp>
      <p:sp>
        <p:nvSpPr>
          <p:cNvPr id="5" name="Slide Number Placeholder 4">
            <a:extLst>
              <a:ext uri="{FF2B5EF4-FFF2-40B4-BE49-F238E27FC236}">
                <a16:creationId xmlns:a16="http://schemas.microsoft.com/office/drawing/2014/main" id="{A7767ABF-8EB9-4308-B994-902BB88F68E2}"/>
              </a:ext>
            </a:extLst>
          </p:cNvPr>
          <p:cNvSpPr>
            <a:spLocks noGrp="1"/>
          </p:cNvSpPr>
          <p:nvPr>
            <p:ph type="sldNum" sz="quarter" idx="12"/>
          </p:nvPr>
        </p:nvSpPr>
        <p:spPr/>
        <p:txBody>
          <a:bodyPr/>
          <a:lstStyle/>
          <a:p>
            <a:fld id="{E31375A4-56A4-47D6-9801-1991572033F7}" type="slidenum">
              <a:rPr lang="en-US" smtClean="0"/>
              <a:pPr/>
              <a:t>28</a:t>
            </a:fld>
            <a:endParaRPr lang="en-US"/>
          </a:p>
        </p:txBody>
      </p:sp>
    </p:spTree>
    <p:extLst>
      <p:ext uri="{BB962C8B-B14F-4D97-AF65-F5344CB8AC3E}">
        <p14:creationId xmlns:p14="http://schemas.microsoft.com/office/powerpoint/2010/main" val="1457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A9EF-9FBF-47FD-A271-58EB69AE5AF4}"/>
              </a:ext>
            </a:extLst>
          </p:cNvPr>
          <p:cNvSpPr>
            <a:spLocks noGrp="1"/>
          </p:cNvSpPr>
          <p:nvPr>
            <p:ph type="title"/>
          </p:nvPr>
        </p:nvSpPr>
        <p:spPr/>
        <p:txBody>
          <a:bodyPr/>
          <a:lstStyle/>
          <a:p>
            <a:r>
              <a:rPr lang="en-US" dirty="0"/>
              <a:t>Importance of a Test Plan</a:t>
            </a:r>
          </a:p>
        </p:txBody>
      </p:sp>
      <p:sp>
        <p:nvSpPr>
          <p:cNvPr id="3" name="Content Placeholder 2">
            <a:extLst>
              <a:ext uri="{FF2B5EF4-FFF2-40B4-BE49-F238E27FC236}">
                <a16:creationId xmlns:a16="http://schemas.microsoft.com/office/drawing/2014/main" id="{546DC5FF-B1D1-44CB-B28F-F46F5E4461D6}"/>
              </a:ext>
            </a:extLst>
          </p:cNvPr>
          <p:cNvSpPr>
            <a:spLocks noGrp="1"/>
          </p:cNvSpPr>
          <p:nvPr>
            <p:ph idx="1"/>
          </p:nvPr>
        </p:nvSpPr>
        <p:spPr/>
        <p:txBody>
          <a:bodyPr/>
          <a:lstStyle/>
          <a:p>
            <a:r>
              <a:rPr lang="en-US" dirty="0"/>
              <a:t>Test Plan helps us determine the </a:t>
            </a:r>
            <a:r>
              <a:rPr lang="en-US" b="1" dirty="0"/>
              <a:t>effort</a:t>
            </a:r>
            <a:r>
              <a:rPr lang="en-US" dirty="0"/>
              <a:t> needed to validate the quality of the application </a:t>
            </a:r>
            <a:r>
              <a:rPr lang="en-US" dirty="0" smtClean="0"/>
              <a:t>under test (AUT).</a:t>
            </a:r>
            <a:endParaRPr lang="en-US" dirty="0"/>
          </a:p>
          <a:p>
            <a:r>
              <a:rPr lang="en-US" dirty="0"/>
              <a:t>Help people outside the test team such as developers, business managers, customers </a:t>
            </a:r>
            <a:r>
              <a:rPr lang="en-US" b="1" dirty="0"/>
              <a:t>understand</a:t>
            </a:r>
            <a:r>
              <a:rPr lang="en-US" dirty="0"/>
              <a:t> the details of testing.</a:t>
            </a:r>
          </a:p>
          <a:p>
            <a:r>
              <a:rPr lang="en-US" dirty="0"/>
              <a:t>Test Plan </a:t>
            </a:r>
            <a:r>
              <a:rPr lang="en-US" b="1" dirty="0"/>
              <a:t>guides</a:t>
            </a:r>
            <a:r>
              <a:rPr lang="en-US" dirty="0"/>
              <a:t> our thinking. It is like a rule book, which needs to be followed.</a:t>
            </a:r>
          </a:p>
          <a:p>
            <a:r>
              <a:rPr lang="en-US" dirty="0"/>
              <a:t>Important aspects like test estimation, test scope, Test Strategy are </a:t>
            </a:r>
            <a:r>
              <a:rPr lang="en-US" b="1" dirty="0"/>
              <a:t>documented</a:t>
            </a:r>
            <a:r>
              <a:rPr lang="en-US" dirty="0"/>
              <a:t> in Test Plan, so it can be reviewed by Management Team and re-used for other </a:t>
            </a:r>
            <a:r>
              <a:rPr lang="en-US" dirty="0" smtClean="0"/>
              <a:t>projects.</a:t>
            </a:r>
            <a:endParaRPr lang="en-US" dirty="0"/>
          </a:p>
          <a:p>
            <a:endParaRPr lang="en-US" dirty="0"/>
          </a:p>
        </p:txBody>
      </p:sp>
      <p:sp>
        <p:nvSpPr>
          <p:cNvPr id="5" name="Slide Number Placeholder 4">
            <a:extLst>
              <a:ext uri="{FF2B5EF4-FFF2-40B4-BE49-F238E27FC236}">
                <a16:creationId xmlns:a16="http://schemas.microsoft.com/office/drawing/2014/main" id="{985D4D1A-E4E9-446B-A498-200A2151227E}"/>
              </a:ext>
            </a:extLst>
          </p:cNvPr>
          <p:cNvSpPr>
            <a:spLocks noGrp="1"/>
          </p:cNvSpPr>
          <p:nvPr>
            <p:ph type="sldNum" sz="quarter" idx="12"/>
          </p:nvPr>
        </p:nvSpPr>
        <p:spPr/>
        <p:txBody>
          <a:bodyPr/>
          <a:lstStyle/>
          <a:p>
            <a:fld id="{E31375A4-56A4-47D6-9801-1991572033F7}" type="slidenum">
              <a:rPr lang="en-US" smtClean="0"/>
              <a:pPr/>
              <a:t>29</a:t>
            </a:fld>
            <a:endParaRPr lang="en-US"/>
          </a:p>
        </p:txBody>
      </p:sp>
    </p:spTree>
    <p:extLst>
      <p:ext uri="{BB962C8B-B14F-4D97-AF65-F5344CB8AC3E}">
        <p14:creationId xmlns:p14="http://schemas.microsoft.com/office/powerpoint/2010/main" val="15550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organization and independence</a:t>
            </a:r>
            <a:endParaRPr lang="en-US" dirty="0"/>
          </a:p>
        </p:txBody>
      </p:sp>
      <p:sp>
        <p:nvSpPr>
          <p:cNvPr id="3" name="Content Placeholder 2"/>
          <p:cNvSpPr>
            <a:spLocks noGrp="1"/>
          </p:cNvSpPr>
          <p:nvPr>
            <p:ph idx="1"/>
          </p:nvPr>
        </p:nvSpPr>
        <p:spPr/>
        <p:txBody>
          <a:bodyPr/>
          <a:lstStyle/>
          <a:p>
            <a:r>
              <a:rPr lang="en-US" dirty="0" smtClean="0"/>
              <a:t>Testing software and developing (building) software are not the same</a:t>
            </a:r>
          </a:p>
          <a:p>
            <a:pPr lvl="1"/>
            <a:r>
              <a:rPr lang="en-US" dirty="0" smtClean="0"/>
              <a:t>Different tasks involved</a:t>
            </a:r>
          </a:p>
          <a:p>
            <a:pPr lvl="1"/>
            <a:r>
              <a:rPr lang="en-US" dirty="0" smtClean="0"/>
              <a:t>Require different mindsets from testers and developers</a:t>
            </a:r>
          </a:p>
          <a:p>
            <a:r>
              <a:rPr lang="en-US" dirty="0" smtClean="0"/>
              <a:t>Testing is an assessment of quality</a:t>
            </a:r>
          </a:p>
          <a:p>
            <a:pPr lvl="1"/>
            <a:r>
              <a:rPr lang="en-US" dirty="0" smtClean="0"/>
              <a:t>Assessments are not always positive</a:t>
            </a:r>
          </a:p>
          <a:p>
            <a:r>
              <a:rPr lang="en-US" dirty="0" smtClean="0"/>
              <a:t>Separate the testers from the developers</a:t>
            </a:r>
          </a:p>
          <a:p>
            <a:pPr lvl="1"/>
            <a:r>
              <a:rPr lang="en-US" dirty="0" smtClean="0"/>
              <a:t>Improve defect finding by using independent testers</a:t>
            </a:r>
          </a:p>
          <a:p>
            <a:pPr lvl="1"/>
            <a:r>
              <a:rPr lang="en-US" dirty="0" smtClean="0"/>
              <a:t>Avoid author bias --&gt; Objective assessments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324670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r>
              <a:rPr lang="en-US" dirty="0" smtClean="0"/>
              <a:t>Test Plans</a:t>
            </a:r>
            <a:endParaRPr lang="en-US" dirty="0"/>
          </a:p>
        </p:txBody>
      </p:sp>
      <p:sp>
        <p:nvSpPr>
          <p:cNvPr id="288771" name="Rectangle 3"/>
          <p:cNvSpPr>
            <a:spLocks noGrp="1" noChangeArrowheads="1"/>
          </p:cNvSpPr>
          <p:nvPr>
            <p:ph type="body" idx="1"/>
          </p:nvPr>
        </p:nvSpPr>
        <p:spPr/>
        <p:txBody>
          <a:bodyPr>
            <a:normAutofit/>
          </a:bodyPr>
          <a:lstStyle/>
          <a:p>
            <a:r>
              <a:rPr lang="en-US" dirty="0" smtClean="0"/>
              <a:t>The most common question about testing is</a:t>
            </a:r>
          </a:p>
          <a:p>
            <a:pPr marL="0" indent="0" algn="ctr">
              <a:buNone/>
            </a:pPr>
            <a:r>
              <a:rPr lang="ja-JP" altLang="en-US" dirty="0" smtClean="0">
                <a:solidFill>
                  <a:srgbClr val="0000FF"/>
                </a:solidFill>
              </a:rPr>
              <a:t>“</a:t>
            </a:r>
            <a:r>
              <a:rPr lang="en-US" dirty="0" smtClean="0">
                <a:solidFill>
                  <a:srgbClr val="0000FF"/>
                </a:solidFill>
              </a:rPr>
              <a:t> How do I write a test plan? </a:t>
            </a:r>
            <a:r>
              <a:rPr lang="ja-JP" altLang="en-US" dirty="0" smtClean="0">
                <a:solidFill>
                  <a:srgbClr val="0000FF"/>
                </a:solidFill>
              </a:rPr>
              <a:t>”</a:t>
            </a:r>
            <a:endParaRPr lang="en-US" dirty="0" smtClean="0"/>
          </a:p>
          <a:p>
            <a:r>
              <a:rPr lang="en-US" dirty="0" smtClean="0"/>
              <a:t>This question usually comes up when the focus is on the document, not the contents</a:t>
            </a:r>
          </a:p>
          <a:p>
            <a:r>
              <a:rPr lang="en-US" dirty="0" smtClean="0"/>
              <a:t>It’s the contents that are important, not the structure</a:t>
            </a:r>
          </a:p>
          <a:p>
            <a:pPr lvl="1"/>
            <a:r>
              <a:rPr lang="en-US" dirty="0" smtClean="0"/>
              <a:t>Good testing is more important than proper documentation</a:t>
            </a:r>
          </a:p>
          <a:p>
            <a:pPr lvl="1"/>
            <a:r>
              <a:rPr lang="en-US" dirty="0" smtClean="0"/>
              <a:t>However – documentation of testing can be very helpful</a:t>
            </a:r>
          </a:p>
          <a:p>
            <a:r>
              <a:rPr lang="en-US" dirty="0" smtClean="0"/>
              <a:t>Most organizations have a list of topics, outlines, or templates</a:t>
            </a:r>
          </a:p>
          <a:p>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136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887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88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8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Plan </a:t>
            </a:r>
          </a:p>
        </p:txBody>
      </p:sp>
      <p:sp>
        <p:nvSpPr>
          <p:cNvPr id="3" name="Content Placeholder 2"/>
          <p:cNvSpPr>
            <a:spLocks noGrp="1"/>
          </p:cNvSpPr>
          <p:nvPr>
            <p:ph idx="1"/>
          </p:nvPr>
        </p:nvSpPr>
        <p:spPr/>
        <p:txBody>
          <a:bodyPr/>
          <a:lstStyle/>
          <a:p>
            <a:pPr marL="0" indent="0">
              <a:buNone/>
            </a:pPr>
            <a:r>
              <a:rPr lang="en-US" b="1" dirty="0"/>
              <a:t>Objectives</a:t>
            </a:r>
          </a:p>
          <a:p>
            <a:r>
              <a:rPr lang="en-US" dirty="0"/>
              <a:t>To create a set of testing </a:t>
            </a:r>
            <a:r>
              <a:rPr lang="en-US" dirty="0" smtClean="0"/>
              <a:t>tasks</a:t>
            </a:r>
            <a:endParaRPr lang="en-US" dirty="0"/>
          </a:p>
          <a:p>
            <a:r>
              <a:rPr lang="en-US" dirty="0"/>
              <a:t>Assign resources to each testing </a:t>
            </a:r>
            <a:r>
              <a:rPr lang="en-US" dirty="0" smtClean="0"/>
              <a:t>task</a:t>
            </a:r>
            <a:endParaRPr lang="en-US" dirty="0"/>
          </a:p>
          <a:p>
            <a:r>
              <a:rPr lang="en-US" dirty="0"/>
              <a:t>Estimate completion time for each testing </a:t>
            </a:r>
            <a:r>
              <a:rPr lang="en-US" dirty="0" smtClean="0"/>
              <a:t>task</a:t>
            </a:r>
            <a:endParaRPr lang="en-US" dirty="0"/>
          </a:p>
          <a:p>
            <a:r>
              <a:rPr lang="en-US" dirty="0"/>
              <a:t>Document testing </a:t>
            </a:r>
            <a:r>
              <a:rPr lang="en-US" dirty="0" smtClean="0"/>
              <a:t>standards</a:t>
            </a:r>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353192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Test Plans</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00"/>
              </a:spcBef>
            </a:pPr>
            <a:r>
              <a:rPr lang="en-US" dirty="0"/>
              <a:t>Developed and Reviewed </a:t>
            </a:r>
            <a:r>
              <a:rPr lang="en-US" dirty="0" smtClean="0"/>
              <a:t>early</a:t>
            </a:r>
            <a:endParaRPr lang="en-US" dirty="0"/>
          </a:p>
          <a:p>
            <a:pPr>
              <a:lnSpc>
                <a:spcPct val="110000"/>
              </a:lnSpc>
              <a:spcBef>
                <a:spcPts val="600"/>
              </a:spcBef>
            </a:pPr>
            <a:r>
              <a:rPr lang="en-US" dirty="0"/>
              <a:t>Clear, Complete and Specific</a:t>
            </a:r>
          </a:p>
          <a:p>
            <a:pPr>
              <a:lnSpc>
                <a:spcPct val="110000"/>
              </a:lnSpc>
              <a:spcBef>
                <a:spcPts val="600"/>
              </a:spcBef>
            </a:pPr>
            <a:r>
              <a:rPr lang="en-US" dirty="0"/>
              <a:t>Specifies tangible deliverables that can be </a:t>
            </a:r>
            <a:r>
              <a:rPr lang="en-US" dirty="0" smtClean="0"/>
              <a:t>inspected</a:t>
            </a:r>
            <a:endParaRPr lang="en-US" dirty="0"/>
          </a:p>
          <a:p>
            <a:pPr>
              <a:lnSpc>
                <a:spcPct val="110000"/>
              </a:lnSpc>
              <a:spcBef>
                <a:spcPts val="600"/>
              </a:spcBef>
            </a:pPr>
            <a:r>
              <a:rPr lang="en-US" dirty="0"/>
              <a:t>Staff knows what to expect and when to expect </a:t>
            </a:r>
            <a:r>
              <a:rPr lang="en-US" dirty="0" smtClean="0"/>
              <a:t>it</a:t>
            </a:r>
            <a:endParaRPr lang="en-US" dirty="0"/>
          </a:p>
          <a:p>
            <a:pPr>
              <a:lnSpc>
                <a:spcPct val="110000"/>
              </a:lnSpc>
              <a:spcBef>
                <a:spcPts val="600"/>
              </a:spcBef>
            </a:pPr>
            <a:r>
              <a:rPr lang="en-US" dirty="0"/>
              <a:t>Realistic quality levels for goals</a:t>
            </a:r>
          </a:p>
          <a:p>
            <a:pPr>
              <a:lnSpc>
                <a:spcPct val="110000"/>
              </a:lnSpc>
              <a:spcBef>
                <a:spcPts val="600"/>
              </a:spcBef>
            </a:pPr>
            <a:r>
              <a:rPr lang="en-US" dirty="0"/>
              <a:t>Includes time for planning</a:t>
            </a:r>
          </a:p>
          <a:p>
            <a:pPr>
              <a:lnSpc>
                <a:spcPct val="110000"/>
              </a:lnSpc>
              <a:spcBef>
                <a:spcPts val="600"/>
              </a:spcBef>
            </a:pPr>
            <a:r>
              <a:rPr lang="en-US" dirty="0"/>
              <a:t>Can be monitored and updated</a:t>
            </a:r>
          </a:p>
          <a:p>
            <a:pPr>
              <a:lnSpc>
                <a:spcPct val="110000"/>
              </a:lnSpc>
              <a:spcBef>
                <a:spcPts val="600"/>
              </a:spcBef>
            </a:pPr>
            <a:r>
              <a:rPr lang="en-US" dirty="0"/>
              <a:t>Includes user responsibilities</a:t>
            </a:r>
          </a:p>
          <a:p>
            <a:pPr>
              <a:lnSpc>
                <a:spcPct val="110000"/>
              </a:lnSpc>
              <a:spcBef>
                <a:spcPts val="600"/>
              </a:spcBef>
            </a:pPr>
            <a:r>
              <a:rPr lang="en-US" dirty="0"/>
              <a:t>Based on past experience</a:t>
            </a:r>
          </a:p>
          <a:p>
            <a:pPr>
              <a:lnSpc>
                <a:spcPct val="110000"/>
              </a:lnSpc>
              <a:spcBef>
                <a:spcPts val="600"/>
              </a:spcBef>
            </a:pPr>
            <a:r>
              <a:rPr lang="en-US" dirty="0"/>
              <a:t>Recognizes learning curves</a:t>
            </a:r>
          </a:p>
          <a:p>
            <a:pPr>
              <a:lnSpc>
                <a:spcPct val="110000"/>
              </a:lnSpc>
              <a:spcBef>
                <a:spcPts val="600"/>
              </a:spcBef>
            </a:pP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8370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r>
              <a:rPr lang="en-US" dirty="0" smtClean="0"/>
              <a:t>Standard Test Plan</a:t>
            </a:r>
            <a:endParaRPr lang="en-US" dirty="0"/>
          </a:p>
        </p:txBody>
      </p:sp>
      <p:sp>
        <p:nvSpPr>
          <p:cNvPr id="7" name="Content Placeholder 6"/>
          <p:cNvSpPr>
            <a:spLocks noGrp="1"/>
          </p:cNvSpPr>
          <p:nvPr>
            <p:ph idx="1"/>
          </p:nvPr>
        </p:nvSpPr>
        <p:spPr/>
        <p:txBody>
          <a:bodyPr>
            <a:normAutofit/>
          </a:bodyPr>
          <a:lstStyle/>
          <a:p>
            <a:r>
              <a:rPr lang="en-US" dirty="0" smtClean="0"/>
              <a:t>IEEE Standard 829-2008 is old but still used:</a:t>
            </a:r>
          </a:p>
          <a:p>
            <a:pPr marL="0" indent="0" algn="ctr">
              <a:buNone/>
            </a:pPr>
            <a:r>
              <a:rPr lang="en-US" b="1" u="sng" dirty="0" smtClean="0"/>
              <a:t>Test Plan</a:t>
            </a:r>
          </a:p>
          <a:p>
            <a:r>
              <a:rPr lang="en-US" dirty="0" smtClean="0"/>
              <a:t>A document describing the scope, approach, resources, and schedule of intended testing activities. It identifies test items, the features to be tested, the testing tasks, who will do each task, and any risks requiring contingency planning</a:t>
            </a:r>
          </a:p>
          <a:p>
            <a:r>
              <a:rPr lang="en-US" dirty="0" smtClean="0"/>
              <a:t>Many organizations are required to adhere to this standard</a:t>
            </a:r>
          </a:p>
          <a:p>
            <a:r>
              <a:rPr lang="en-US" dirty="0" smtClean="0"/>
              <a:t>Unfortunately, this standard emphasizes documentation, not actual testing – often resulting in a well documented vacuum</a:t>
            </a:r>
            <a:endParaRPr lang="en-US" dirty="0"/>
          </a:p>
        </p:txBody>
      </p:sp>
      <p:sp>
        <p:nvSpPr>
          <p:cNvPr id="289797" name="Rectangle 5"/>
          <p:cNvSpPr>
            <a:spLocks noChangeArrowheads="1"/>
          </p:cNvSpPr>
          <p:nvPr/>
        </p:nvSpPr>
        <p:spPr bwMode="auto">
          <a:xfrm>
            <a:off x="184151" y="4757738"/>
            <a:ext cx="11823700"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285750" indent="-285750">
              <a:lnSpc>
                <a:spcPct val="90000"/>
              </a:lnSpc>
              <a:spcBef>
                <a:spcPct val="30000"/>
              </a:spcBef>
              <a:buSzPct val="85000"/>
              <a:buFontTx/>
              <a:buChar char="•"/>
            </a:pPr>
            <a:endParaRPr lang="en-US" sz="2400" dirty="0">
              <a:solidFill>
                <a:schemeClr val="tx2"/>
              </a:solidFill>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129445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897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89E0-9032-4305-AB25-8171B4144A9A}"/>
              </a:ext>
            </a:extLst>
          </p:cNvPr>
          <p:cNvSpPr>
            <a:spLocks noGrp="1"/>
          </p:cNvSpPr>
          <p:nvPr>
            <p:ph type="title"/>
          </p:nvPr>
        </p:nvSpPr>
        <p:spPr/>
        <p:txBody>
          <a:bodyPr/>
          <a:lstStyle/>
          <a:p>
            <a:r>
              <a:rPr lang="en-US" dirty="0">
                <a:latin typeface="Candara" panose="020E0502030303020204" pitchFamily="34" charset="0"/>
              </a:rPr>
              <a:t>How to write a Test Plan</a:t>
            </a:r>
          </a:p>
        </p:txBody>
      </p:sp>
      <p:sp>
        <p:nvSpPr>
          <p:cNvPr id="3" name="Content Placeholder 2">
            <a:extLst>
              <a:ext uri="{FF2B5EF4-FFF2-40B4-BE49-F238E27FC236}">
                <a16:creationId xmlns:a16="http://schemas.microsoft.com/office/drawing/2014/main" id="{1D5F036D-F5B7-429E-BFCD-61796E002CD1}"/>
              </a:ext>
            </a:extLst>
          </p:cNvPr>
          <p:cNvSpPr>
            <a:spLocks noGrp="1"/>
          </p:cNvSpPr>
          <p:nvPr>
            <p:ph idx="1"/>
          </p:nvPr>
        </p:nvSpPr>
        <p:spPr>
          <a:xfrm>
            <a:off x="347526" y="1406880"/>
            <a:ext cx="4793817" cy="4746091"/>
          </a:xfrm>
        </p:spPr>
        <p:txBody>
          <a:bodyPr/>
          <a:lstStyle/>
          <a:p>
            <a:pPr>
              <a:lnSpc>
                <a:spcPct val="100000"/>
              </a:lnSpc>
            </a:pPr>
            <a:r>
              <a:rPr lang="en-US" dirty="0">
                <a:latin typeface="Candara" panose="020E0502030303020204" pitchFamily="34" charset="0"/>
              </a:rPr>
              <a:t>Creating a </a:t>
            </a:r>
            <a:r>
              <a:rPr lang="en-US" b="1" dirty="0">
                <a:latin typeface="Candara" panose="020E0502030303020204" pitchFamily="34" charset="0"/>
              </a:rPr>
              <a:t>Test Plan</a:t>
            </a:r>
            <a:r>
              <a:rPr lang="en-US" dirty="0">
                <a:latin typeface="Candara" panose="020E0502030303020204" pitchFamily="34" charset="0"/>
              </a:rPr>
              <a:t> is the most important task of Test Management Process</a:t>
            </a:r>
            <a:r>
              <a:rPr lang="en-US" dirty="0" smtClean="0">
                <a:latin typeface="Candara" panose="020E0502030303020204" pitchFamily="34" charset="0"/>
              </a:rPr>
              <a:t>.</a:t>
            </a:r>
            <a:endParaRPr lang="en-US"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125AE01E-33B9-44A0-A726-67699992A093}"/>
              </a:ext>
            </a:extLst>
          </p:cNvPr>
          <p:cNvSpPr>
            <a:spLocks noGrp="1"/>
          </p:cNvSpPr>
          <p:nvPr>
            <p:ph type="sldNum" sz="quarter" idx="12"/>
          </p:nvPr>
        </p:nvSpPr>
        <p:spPr/>
        <p:txBody>
          <a:bodyPr/>
          <a:lstStyle/>
          <a:p>
            <a:fld id="{E31375A4-56A4-47D6-9801-1991572033F7}" type="slidenum">
              <a:rPr lang="en-US" smtClean="0">
                <a:latin typeface="Candara" panose="020E0502030303020204" pitchFamily="34" charset="0"/>
              </a:rPr>
              <a:pPr/>
              <a:t>34</a:t>
            </a:fld>
            <a:endParaRPr lang="en-US">
              <a:latin typeface="Candara" panose="020E0502030303020204" pitchFamily="34" charset="0"/>
            </a:endParaRPr>
          </a:p>
        </p:txBody>
      </p:sp>
      <p:pic>
        <p:nvPicPr>
          <p:cNvPr id="1026" name="Picture 2" descr="https://www.guru99.com/images/TestManagement/testmanagement_article_2_4_3.png">
            <a:extLst>
              <a:ext uri="{FF2B5EF4-FFF2-40B4-BE49-F238E27FC236}">
                <a16:creationId xmlns:a16="http://schemas.microsoft.com/office/drawing/2014/main" id="{22E78FFA-D23F-4E0C-A8DB-77615349D3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43" y="1406880"/>
            <a:ext cx="6525552" cy="45971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820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1422AE-77CA-4879-ABBE-0300380A05F4}"/>
              </a:ext>
            </a:extLst>
          </p:cNvPr>
          <p:cNvSpPr>
            <a:spLocks noGrp="1"/>
          </p:cNvSpPr>
          <p:nvPr>
            <p:ph type="title"/>
          </p:nvPr>
        </p:nvSpPr>
        <p:spPr/>
        <p:txBody>
          <a:bodyPr/>
          <a:lstStyle/>
          <a:p>
            <a:r>
              <a:rPr lang="en-US" dirty="0">
                <a:latin typeface="Candara" panose="020E0502030303020204" pitchFamily="34" charset="0"/>
              </a:rPr>
              <a:t>1. Analyze the Project</a:t>
            </a:r>
          </a:p>
        </p:txBody>
      </p:sp>
      <p:sp>
        <p:nvSpPr>
          <p:cNvPr id="8" name="Content Placeholder 7">
            <a:extLst>
              <a:ext uri="{FF2B5EF4-FFF2-40B4-BE49-F238E27FC236}">
                <a16:creationId xmlns:a16="http://schemas.microsoft.com/office/drawing/2014/main" id="{2F754126-7A94-4CB5-BC28-DB0D3FB63F22}"/>
              </a:ext>
            </a:extLst>
          </p:cNvPr>
          <p:cNvSpPr>
            <a:spLocks noGrp="1"/>
          </p:cNvSpPr>
          <p:nvPr>
            <p:ph idx="1"/>
          </p:nvPr>
        </p:nvSpPr>
        <p:spPr>
          <a:xfrm>
            <a:off x="347527" y="1665673"/>
            <a:ext cx="6217176" cy="4746091"/>
          </a:xfrm>
        </p:spPr>
        <p:txBody>
          <a:bodyPr/>
          <a:lstStyle/>
          <a:p>
            <a:r>
              <a:rPr lang="en-US" dirty="0">
                <a:latin typeface="Candara" panose="020E0502030303020204" pitchFamily="34" charset="0"/>
              </a:rPr>
              <a:t>Can you test a product </a:t>
            </a:r>
            <a:r>
              <a:rPr lang="en-US" b="1" dirty="0">
                <a:latin typeface="Candara" panose="020E0502030303020204" pitchFamily="34" charset="0"/>
              </a:rPr>
              <a:t>without</a:t>
            </a:r>
            <a:r>
              <a:rPr lang="en-US" dirty="0">
                <a:latin typeface="Candara" panose="020E0502030303020204" pitchFamily="34" charset="0"/>
              </a:rPr>
              <a:t> any information about it? </a:t>
            </a:r>
          </a:p>
          <a:p>
            <a:r>
              <a:rPr lang="en-US" dirty="0">
                <a:latin typeface="Candara" panose="020E0502030303020204" pitchFamily="34" charset="0"/>
              </a:rPr>
              <a:t>No… You must learn a product </a:t>
            </a:r>
            <a:r>
              <a:rPr lang="en-US" b="1" dirty="0">
                <a:latin typeface="Candara" panose="020E0502030303020204" pitchFamily="34" charset="0"/>
              </a:rPr>
              <a:t>thoroughly </a:t>
            </a:r>
            <a:r>
              <a:rPr lang="en-US" dirty="0">
                <a:latin typeface="Candara" panose="020E0502030303020204" pitchFamily="34" charset="0"/>
              </a:rPr>
              <a:t>before testing it.</a:t>
            </a:r>
          </a:p>
          <a:p>
            <a:r>
              <a:rPr lang="en-US" dirty="0">
                <a:latin typeface="Candara" panose="020E0502030303020204" pitchFamily="34" charset="0"/>
              </a:rPr>
              <a:t>You can use the following approach to </a:t>
            </a:r>
            <a:r>
              <a:rPr lang="en-US" b="1" dirty="0">
                <a:latin typeface="Candara" panose="020E0502030303020204" pitchFamily="34" charset="0"/>
              </a:rPr>
              <a:t>analyze</a:t>
            </a:r>
            <a:r>
              <a:rPr lang="en-US" dirty="0">
                <a:latin typeface="Candara" panose="020E0502030303020204" pitchFamily="34" charset="0"/>
              </a:rPr>
              <a:t> the product: </a:t>
            </a:r>
          </a:p>
          <a:p>
            <a:endParaRPr lang="en-US" dirty="0">
              <a:latin typeface="Candara" panose="020E0502030303020204" pitchFamily="34" charset="0"/>
            </a:endParaRPr>
          </a:p>
        </p:txBody>
      </p:sp>
      <p:sp>
        <p:nvSpPr>
          <p:cNvPr id="6" name="Slide Number Placeholder 5">
            <a:extLst>
              <a:ext uri="{FF2B5EF4-FFF2-40B4-BE49-F238E27FC236}">
                <a16:creationId xmlns:a16="http://schemas.microsoft.com/office/drawing/2014/main" id="{FBC22727-F303-456E-B111-C61B05394E69}"/>
              </a:ext>
            </a:extLst>
          </p:cNvPr>
          <p:cNvSpPr>
            <a:spLocks noGrp="1"/>
          </p:cNvSpPr>
          <p:nvPr>
            <p:ph type="sldNum" sz="quarter" idx="12"/>
          </p:nvPr>
        </p:nvSpPr>
        <p:spPr/>
        <p:txBody>
          <a:bodyPr/>
          <a:lstStyle/>
          <a:p>
            <a:fld id="{E31375A4-56A4-47D6-9801-1991572033F7}" type="slidenum">
              <a:rPr lang="en-US" smtClean="0">
                <a:latin typeface="Candara" panose="020E0502030303020204" pitchFamily="34" charset="0"/>
              </a:rPr>
              <a:t>35</a:t>
            </a:fld>
            <a:endParaRPr lang="en-US">
              <a:latin typeface="Candara" panose="020E0502030303020204" pitchFamily="34" charset="0"/>
            </a:endParaRPr>
          </a:p>
        </p:txBody>
      </p:sp>
      <p:graphicFrame>
        <p:nvGraphicFramePr>
          <p:cNvPr id="14" name="Diagram 13">
            <a:extLst>
              <a:ext uri="{FF2B5EF4-FFF2-40B4-BE49-F238E27FC236}">
                <a16:creationId xmlns:a16="http://schemas.microsoft.com/office/drawing/2014/main" id="{04111487-947E-46BE-A6B2-390836384B19}"/>
              </a:ext>
            </a:extLst>
          </p:cNvPr>
          <p:cNvGraphicFramePr/>
          <p:nvPr>
            <p:extLst>
              <p:ext uri="{D42A27DB-BD31-4B8C-83A1-F6EECF244321}">
                <p14:modId xmlns:p14="http://schemas.microsoft.com/office/powerpoint/2010/main" val="3454839283"/>
              </p:ext>
            </p:extLst>
          </p:nvPr>
        </p:nvGraphicFramePr>
        <p:xfrm>
          <a:off x="5388077" y="1317523"/>
          <a:ext cx="6931743" cy="4473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1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2. Develop Test Strategy</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77970" y="1440611"/>
            <a:ext cx="10765765" cy="4684144"/>
          </a:xfrm>
        </p:spPr>
        <p:txBody>
          <a:bodyPr>
            <a:normAutofit/>
          </a:bodyPr>
          <a:lstStyle/>
          <a:p>
            <a:r>
              <a:rPr lang="en-US" sz="2400" dirty="0"/>
              <a:t>Test Strategy is a </a:t>
            </a:r>
            <a:r>
              <a:rPr lang="en-US" sz="2400" b="1" dirty="0"/>
              <a:t>critical step </a:t>
            </a:r>
            <a:r>
              <a:rPr lang="en-US" sz="2400" dirty="0"/>
              <a:t>in making a Test Plan. This document defines:</a:t>
            </a:r>
          </a:p>
          <a:p>
            <a:pPr lvl="1"/>
            <a:r>
              <a:rPr lang="en-US" sz="2800" dirty="0"/>
              <a:t>The project’s </a:t>
            </a:r>
            <a:r>
              <a:rPr lang="en-US" sz="2800" b="1" dirty="0"/>
              <a:t>testing objectives</a:t>
            </a:r>
            <a:r>
              <a:rPr lang="en-US" sz="2800" dirty="0"/>
              <a:t> and the means to achieve them</a:t>
            </a:r>
          </a:p>
          <a:p>
            <a:pPr lvl="1"/>
            <a:r>
              <a:rPr lang="en-US" sz="2800" dirty="0"/>
              <a:t>Determines testing </a:t>
            </a:r>
            <a:r>
              <a:rPr lang="en-US" sz="2800" b="1" dirty="0"/>
              <a:t>effort</a:t>
            </a:r>
            <a:r>
              <a:rPr lang="en-US" sz="2800" dirty="0"/>
              <a:t> and </a:t>
            </a:r>
            <a:r>
              <a:rPr lang="en-US" sz="2800" b="1" dirty="0"/>
              <a:t>costs</a:t>
            </a:r>
            <a:endParaRPr lang="en-US" sz="2800" dirty="0"/>
          </a:p>
          <a:p>
            <a:r>
              <a:rPr lang="en-US" sz="2400" dirty="0"/>
              <a:t>To develop Test Strategy for testing a product, you should follow steps below</a:t>
            </a:r>
            <a:r>
              <a:rPr lang="en-US" sz="2400" dirty="0" smtClean="0"/>
              <a:t>:</a:t>
            </a:r>
          </a:p>
          <a:p>
            <a:pPr lvl="1">
              <a:lnSpc>
                <a:spcPct val="150000"/>
              </a:lnSpc>
            </a:pPr>
            <a:r>
              <a:rPr lang="en-US" sz="2000" dirty="0" smtClean="0"/>
              <a:t>2.1 Define Scope of Testing</a:t>
            </a:r>
          </a:p>
          <a:p>
            <a:pPr lvl="1">
              <a:lnSpc>
                <a:spcPct val="150000"/>
              </a:lnSpc>
            </a:pPr>
            <a:r>
              <a:rPr lang="en-US" sz="2000" dirty="0" smtClean="0"/>
              <a:t>2.2 Identify Testing Type</a:t>
            </a:r>
          </a:p>
          <a:p>
            <a:pPr lvl="1">
              <a:lnSpc>
                <a:spcPct val="150000"/>
              </a:lnSpc>
            </a:pPr>
            <a:r>
              <a:rPr lang="en-US" sz="2000" dirty="0" smtClean="0"/>
              <a:t>2.3 Document Risks and Issues</a:t>
            </a:r>
          </a:p>
          <a:p>
            <a:pPr lvl="1">
              <a:lnSpc>
                <a:spcPct val="150000"/>
              </a:lnSpc>
            </a:pPr>
            <a:r>
              <a:rPr lang="en-US" sz="2000" dirty="0" smtClean="0"/>
              <a:t>2.4 Create Test Logistics</a:t>
            </a:r>
            <a:endParaRPr lang="en-US" sz="2000" dirty="0"/>
          </a:p>
          <a:p>
            <a:endParaRPr lang="en-US" sz="3200" dirty="0"/>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38773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2. Develop Test Strategy</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754121" y="1328468"/>
            <a:ext cx="10563736" cy="5164407"/>
          </a:xfrm>
        </p:spPr>
        <p:txBody>
          <a:bodyPr>
            <a:normAutofit fontScale="92500" lnSpcReduction="20000"/>
          </a:bodyPr>
          <a:lstStyle/>
          <a:p>
            <a:pPr marL="0" indent="0">
              <a:buNone/>
            </a:pPr>
            <a:r>
              <a:rPr lang="en-US" b="1" dirty="0"/>
              <a:t>Step 2.1) Define Scope of Testing</a:t>
            </a:r>
          </a:p>
          <a:p>
            <a:r>
              <a:rPr lang="en-US" dirty="0" smtClean="0"/>
              <a:t>Scope </a:t>
            </a:r>
            <a:r>
              <a:rPr lang="en-US" dirty="0"/>
              <a:t>of the testing should be known. </a:t>
            </a:r>
          </a:p>
          <a:p>
            <a:pPr lvl="1">
              <a:lnSpc>
                <a:spcPct val="150000"/>
              </a:lnSpc>
            </a:pPr>
            <a:r>
              <a:rPr lang="en-US" dirty="0" smtClean="0"/>
              <a:t>“</a:t>
            </a:r>
            <a:r>
              <a:rPr lang="en-US" b="1" dirty="0" smtClean="0"/>
              <a:t>in scope</a:t>
            </a:r>
            <a:r>
              <a:rPr lang="en-US" dirty="0" smtClean="0"/>
              <a:t>”: </a:t>
            </a:r>
            <a:r>
              <a:rPr lang="en-US" dirty="0"/>
              <a:t>The </a:t>
            </a:r>
            <a:r>
              <a:rPr lang="en-US" dirty="0"/>
              <a:t>components of the system to be tested (hardware, software, middleware, etc</a:t>
            </a:r>
            <a:r>
              <a:rPr lang="en-US" dirty="0" smtClean="0"/>
              <a:t>.)</a:t>
            </a:r>
            <a:endParaRPr lang="en-US" dirty="0"/>
          </a:p>
          <a:p>
            <a:pPr lvl="1">
              <a:lnSpc>
                <a:spcPct val="150000"/>
              </a:lnSpc>
            </a:pPr>
            <a:r>
              <a:rPr lang="en-US" b="1" dirty="0" smtClean="0"/>
              <a:t>“out of scope”:</a:t>
            </a:r>
            <a:r>
              <a:rPr lang="en-US" dirty="0" smtClean="0"/>
              <a:t> The </a:t>
            </a:r>
            <a:r>
              <a:rPr lang="en-US" dirty="0"/>
              <a:t>components of the system that will not be </a:t>
            </a:r>
            <a:r>
              <a:rPr lang="en-US" dirty="0" smtClean="0"/>
              <a:t>tested</a:t>
            </a:r>
          </a:p>
          <a:p>
            <a:pPr>
              <a:lnSpc>
                <a:spcPct val="150000"/>
              </a:lnSpc>
            </a:pPr>
            <a:r>
              <a:rPr lang="en-US" dirty="0"/>
              <a:t>To determine scope, you must consider:</a:t>
            </a:r>
          </a:p>
          <a:p>
            <a:pPr lvl="1">
              <a:lnSpc>
                <a:spcPct val="150000"/>
              </a:lnSpc>
            </a:pPr>
            <a:r>
              <a:rPr lang="en-US" dirty="0"/>
              <a:t>Customer requirement</a:t>
            </a:r>
          </a:p>
          <a:p>
            <a:pPr lvl="1">
              <a:lnSpc>
                <a:spcPct val="150000"/>
              </a:lnSpc>
            </a:pPr>
            <a:r>
              <a:rPr lang="en-US" dirty="0"/>
              <a:t>Project Budget</a:t>
            </a:r>
          </a:p>
          <a:p>
            <a:pPr lvl="1">
              <a:lnSpc>
                <a:spcPct val="150000"/>
              </a:lnSpc>
            </a:pPr>
            <a:r>
              <a:rPr lang="en-US" dirty="0"/>
              <a:t>Product Specification</a:t>
            </a:r>
          </a:p>
          <a:p>
            <a:pPr lvl="1">
              <a:lnSpc>
                <a:spcPct val="150000"/>
              </a:lnSpc>
            </a:pPr>
            <a:r>
              <a:rPr lang="en-US" dirty="0"/>
              <a:t>Skills &amp; talent of your test team</a:t>
            </a:r>
          </a:p>
          <a:p>
            <a:pPr>
              <a:lnSpc>
                <a:spcPct val="150000"/>
              </a:lnSpc>
            </a:pPr>
            <a:endParaRPr lang="en-US" dirty="0"/>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37</a:t>
            </a:fld>
            <a:endParaRPr lang="en-US"/>
          </a:p>
        </p:txBody>
      </p:sp>
    </p:spTree>
    <p:extLst>
      <p:ext uri="{BB962C8B-B14F-4D97-AF65-F5344CB8AC3E}">
        <p14:creationId xmlns:p14="http://schemas.microsoft.com/office/powerpoint/2010/main" val="26647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2. Develop Test Strategy</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638355" y="1388853"/>
            <a:ext cx="10838645" cy="4994693"/>
          </a:xfrm>
        </p:spPr>
        <p:txBody>
          <a:bodyPr>
            <a:normAutofit/>
          </a:bodyPr>
          <a:lstStyle/>
          <a:p>
            <a:pPr marL="0" indent="0">
              <a:buNone/>
            </a:pPr>
            <a:r>
              <a:rPr lang="en-US" sz="3000" b="1" dirty="0"/>
              <a:t>Step 2.2) Identify Testing Type</a:t>
            </a:r>
          </a:p>
          <a:p>
            <a:r>
              <a:rPr lang="en-US" dirty="0"/>
              <a:t>A </a:t>
            </a:r>
            <a:r>
              <a:rPr lang="en-US" b="1" dirty="0"/>
              <a:t>Testing Type</a:t>
            </a:r>
            <a:r>
              <a:rPr lang="en-US" dirty="0"/>
              <a:t> is a standard test procedure that gives an expected test outcome. (many are available..)</a:t>
            </a:r>
          </a:p>
          <a:p>
            <a:r>
              <a:rPr lang="en-US" dirty="0"/>
              <a:t>The </a:t>
            </a:r>
            <a:r>
              <a:rPr lang="en-US" b="1" dirty="0"/>
              <a:t>commonly used</a:t>
            </a:r>
            <a:r>
              <a:rPr lang="en-US" dirty="0"/>
              <a:t> testing types are: </a:t>
            </a:r>
          </a:p>
          <a:p>
            <a:pPr lvl="1"/>
            <a:r>
              <a:rPr lang="en-US" b="1" dirty="0"/>
              <a:t>Unit Test</a:t>
            </a:r>
            <a:r>
              <a:rPr lang="en-US" dirty="0"/>
              <a:t>: test the smallest piece of verifiable software in the application.</a:t>
            </a:r>
          </a:p>
          <a:p>
            <a:pPr lvl="1"/>
            <a:r>
              <a:rPr lang="en-US" b="1" dirty="0"/>
              <a:t>API Test</a:t>
            </a:r>
            <a:r>
              <a:rPr lang="en-US" dirty="0"/>
              <a:t>: test the API’s created for the application</a:t>
            </a:r>
          </a:p>
          <a:p>
            <a:pPr lvl="1"/>
            <a:r>
              <a:rPr lang="en-US" b="1" dirty="0"/>
              <a:t>Integration Test</a:t>
            </a:r>
            <a:r>
              <a:rPr lang="en-US" dirty="0"/>
              <a:t>: individual software modules combined and tested as group</a:t>
            </a:r>
          </a:p>
          <a:p>
            <a:pPr lvl="1"/>
            <a:r>
              <a:rPr lang="en-US" b="1" dirty="0"/>
              <a:t>System Test</a:t>
            </a:r>
            <a:r>
              <a:rPr lang="en-US" dirty="0"/>
              <a:t>: conducted on a complete, integrated system to evaluate system’s compliance with its specified requirements</a:t>
            </a:r>
          </a:p>
          <a:p>
            <a:pPr lvl="1"/>
            <a:r>
              <a:rPr lang="en-US" b="1" dirty="0"/>
              <a:t>And more </a:t>
            </a:r>
            <a:r>
              <a:rPr lang="en-US" dirty="0"/>
              <a:t>…</a:t>
            </a:r>
          </a:p>
          <a:p>
            <a:pPr lvl="1"/>
            <a:endParaRPr lang="en-US" dirty="0"/>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9045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2. Develop Test Strategy</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60717" y="1380226"/>
            <a:ext cx="10800272" cy="3949191"/>
          </a:xfrm>
        </p:spPr>
        <p:txBody>
          <a:bodyPr/>
          <a:lstStyle/>
          <a:p>
            <a:pPr marL="0" indent="0">
              <a:buNone/>
            </a:pPr>
            <a:r>
              <a:rPr lang="en-US" b="1" dirty="0"/>
              <a:t>Step 2.3) Document Risk &amp; Issues</a:t>
            </a:r>
          </a:p>
          <a:p>
            <a:r>
              <a:rPr lang="en-US" dirty="0"/>
              <a:t>Risk is future’s </a:t>
            </a:r>
            <a:r>
              <a:rPr lang="en-US" b="1" dirty="0"/>
              <a:t>uncertain event</a:t>
            </a:r>
            <a:r>
              <a:rPr lang="en-US" dirty="0"/>
              <a:t> with a probability of </a:t>
            </a:r>
            <a:r>
              <a:rPr lang="en-US" b="1" dirty="0"/>
              <a:t>occurrence</a:t>
            </a:r>
            <a:r>
              <a:rPr lang="en-US" dirty="0"/>
              <a:t> and a </a:t>
            </a:r>
            <a:r>
              <a:rPr lang="en-US" b="1" dirty="0"/>
              <a:t>potential</a:t>
            </a:r>
            <a:r>
              <a:rPr lang="en-US" dirty="0"/>
              <a:t> for loss. When the risk actually happens, it becomes the ‘</a:t>
            </a:r>
            <a:r>
              <a:rPr lang="en-US" b="1" dirty="0"/>
              <a:t>issue’.</a:t>
            </a:r>
          </a:p>
          <a:p>
            <a:r>
              <a:rPr lang="en-US" dirty="0"/>
              <a:t>You should document those risks in the Test Plan.</a:t>
            </a:r>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39</a:t>
            </a:fld>
            <a:endParaRPr lang="en-US"/>
          </a:p>
        </p:txBody>
      </p:sp>
      <p:graphicFrame>
        <p:nvGraphicFramePr>
          <p:cNvPr id="9" name="Table 8">
            <a:extLst>
              <a:ext uri="{FF2B5EF4-FFF2-40B4-BE49-F238E27FC236}">
                <a16:creationId xmlns:a16="http://schemas.microsoft.com/office/drawing/2014/main" id="{91C8DFC3-51CD-4892-ACEC-F92D4346181D}"/>
              </a:ext>
            </a:extLst>
          </p:cNvPr>
          <p:cNvGraphicFramePr>
            <a:graphicFrameLocks noGrp="1"/>
          </p:cNvGraphicFramePr>
          <p:nvPr>
            <p:extLst>
              <p:ext uri="{D42A27DB-BD31-4B8C-83A1-F6EECF244321}">
                <p14:modId xmlns:p14="http://schemas.microsoft.com/office/powerpoint/2010/main" val="1896648185"/>
              </p:ext>
            </p:extLst>
          </p:nvPr>
        </p:nvGraphicFramePr>
        <p:xfrm>
          <a:off x="858688" y="4094503"/>
          <a:ext cx="10394111" cy="2308944"/>
        </p:xfrm>
        <a:graphic>
          <a:graphicData uri="http://schemas.openxmlformats.org/drawingml/2006/table">
            <a:tbl>
              <a:tblPr>
                <a:tableStyleId>{616DA210-FB5B-4158-B5E0-FEB733F419BA}</a:tableStyleId>
              </a:tblPr>
              <a:tblGrid>
                <a:gridCol w="4955516">
                  <a:extLst>
                    <a:ext uri="{9D8B030D-6E8A-4147-A177-3AD203B41FA5}">
                      <a16:colId xmlns:a16="http://schemas.microsoft.com/office/drawing/2014/main" val="850995660"/>
                    </a:ext>
                  </a:extLst>
                </a:gridCol>
                <a:gridCol w="5438595">
                  <a:extLst>
                    <a:ext uri="{9D8B030D-6E8A-4147-A177-3AD203B41FA5}">
                      <a16:colId xmlns:a16="http://schemas.microsoft.com/office/drawing/2014/main" val="1344314899"/>
                    </a:ext>
                  </a:extLst>
                </a:gridCol>
              </a:tblGrid>
              <a:tr h="246564">
                <a:tc>
                  <a:txBody>
                    <a:bodyPr/>
                    <a:lstStyle/>
                    <a:p>
                      <a:pPr algn="l" fontAlgn="t"/>
                      <a:r>
                        <a:rPr lang="en-US" sz="1800" baseline="0" dirty="0" smtClean="0">
                          <a:effectLst/>
                          <a:latin typeface="Candara" panose="020E0502030303020204" pitchFamily="34" charset="0"/>
                        </a:rPr>
                        <a:t>Risk</a:t>
                      </a:r>
                      <a:endParaRPr lang="en-US" sz="1800" b="1" baseline="0" dirty="0">
                        <a:effectLst/>
                        <a:latin typeface="Candara" panose="020E0502030303020204" pitchFamily="34" charset="0"/>
                      </a:endParaRPr>
                    </a:p>
                  </a:txBody>
                  <a:tcPr marL="40968" marR="40968" marT="40968" marB="40968"/>
                </a:tc>
                <a:tc>
                  <a:txBody>
                    <a:bodyPr/>
                    <a:lstStyle/>
                    <a:p>
                      <a:pPr algn="l" fontAlgn="t"/>
                      <a:r>
                        <a:rPr lang="en-US" sz="1800" baseline="0" dirty="0" smtClean="0">
                          <a:effectLst/>
                          <a:latin typeface="Candara" panose="020E0502030303020204" pitchFamily="34" charset="0"/>
                        </a:rPr>
                        <a:t>Mitigation</a:t>
                      </a:r>
                      <a:endParaRPr lang="en-US" sz="1800" b="1" baseline="0" dirty="0">
                        <a:effectLst/>
                        <a:latin typeface="Candara" panose="020E0502030303020204" pitchFamily="34" charset="0"/>
                      </a:endParaRPr>
                    </a:p>
                  </a:txBody>
                  <a:tcPr marL="40968" marR="40968" marT="40968" marB="40968"/>
                </a:tc>
                <a:extLst>
                  <a:ext uri="{0D108BD9-81ED-4DB2-BD59-A6C34878D82A}">
                    <a16:rowId xmlns:a16="http://schemas.microsoft.com/office/drawing/2014/main" val="4165768172"/>
                  </a:ext>
                </a:extLst>
              </a:tr>
              <a:tr h="464487">
                <a:tc>
                  <a:txBody>
                    <a:bodyPr/>
                    <a:lstStyle/>
                    <a:p>
                      <a:pPr algn="l" fontAlgn="t"/>
                      <a:r>
                        <a:rPr lang="en-US" sz="1600" baseline="0" dirty="0" smtClean="0">
                          <a:effectLst/>
                          <a:latin typeface="Candara" panose="020E0502030303020204" pitchFamily="34" charset="0"/>
                        </a:rPr>
                        <a:t>Team </a:t>
                      </a:r>
                      <a:r>
                        <a:rPr lang="en-US" sz="1600" baseline="0" dirty="0">
                          <a:effectLst/>
                          <a:latin typeface="Candara" panose="020E0502030303020204" pitchFamily="34" charset="0"/>
                        </a:rPr>
                        <a:t>member lack the required skills for website testing.</a:t>
                      </a:r>
                    </a:p>
                  </a:txBody>
                  <a:tcPr marL="40968" marR="40968" marT="40968" marB="40968"/>
                </a:tc>
                <a:tc>
                  <a:txBody>
                    <a:bodyPr/>
                    <a:lstStyle/>
                    <a:p>
                      <a:pPr algn="l" fontAlgn="t"/>
                      <a:r>
                        <a:rPr lang="en-US" sz="1600" baseline="0" dirty="0" smtClean="0">
                          <a:effectLst/>
                          <a:latin typeface="Candara" panose="020E0502030303020204" pitchFamily="34" charset="0"/>
                        </a:rPr>
                        <a:t>Plan</a:t>
                      </a:r>
                      <a:r>
                        <a:rPr lang="en-US" sz="1600" baseline="0" dirty="0">
                          <a:effectLst/>
                          <a:latin typeface="Candara" panose="020E0502030303020204" pitchFamily="34" charset="0"/>
                        </a:rPr>
                        <a:t> training course to skill up your members</a:t>
                      </a:r>
                    </a:p>
                  </a:txBody>
                  <a:tcPr marL="40968" marR="40968" marT="40968" marB="40968"/>
                </a:tc>
                <a:extLst>
                  <a:ext uri="{0D108BD9-81ED-4DB2-BD59-A6C34878D82A}">
                    <a16:rowId xmlns:a16="http://schemas.microsoft.com/office/drawing/2014/main" val="2087701720"/>
                  </a:ext>
                </a:extLst>
              </a:tr>
              <a:tr h="464487">
                <a:tc>
                  <a:txBody>
                    <a:bodyPr/>
                    <a:lstStyle/>
                    <a:p>
                      <a:pPr algn="l" fontAlgn="t"/>
                      <a:r>
                        <a:rPr lang="en-US" sz="1600" baseline="0" dirty="0" smtClean="0">
                          <a:effectLst/>
                          <a:latin typeface="Candara" panose="020E0502030303020204" pitchFamily="34" charset="0"/>
                        </a:rPr>
                        <a:t>The </a:t>
                      </a:r>
                      <a:r>
                        <a:rPr lang="en-US" sz="1600" baseline="0" dirty="0">
                          <a:effectLst/>
                          <a:latin typeface="Candara" panose="020E0502030303020204" pitchFamily="34" charset="0"/>
                        </a:rPr>
                        <a:t>project schedule is too tight; it's hard to complete this project on time</a:t>
                      </a:r>
                    </a:p>
                  </a:txBody>
                  <a:tcPr marL="40968" marR="40968" marT="40968" marB="40968"/>
                </a:tc>
                <a:tc>
                  <a:txBody>
                    <a:bodyPr/>
                    <a:lstStyle/>
                    <a:p>
                      <a:pPr algn="l" fontAlgn="t"/>
                      <a:r>
                        <a:rPr lang="en-US" sz="1600" baseline="0" dirty="0" smtClean="0">
                          <a:effectLst/>
                          <a:latin typeface="Candara" panose="020E0502030303020204" pitchFamily="34" charset="0"/>
                        </a:rPr>
                        <a:t>Set</a:t>
                      </a:r>
                      <a:r>
                        <a:rPr lang="en-US" sz="1600" baseline="0" dirty="0">
                          <a:effectLst/>
                          <a:latin typeface="Candara" panose="020E0502030303020204" pitchFamily="34" charset="0"/>
                        </a:rPr>
                        <a:t> Test Priority for each of the test </a:t>
                      </a:r>
                      <a:r>
                        <a:rPr lang="en-US" sz="1600" baseline="0" dirty="0" smtClean="0">
                          <a:effectLst/>
                          <a:latin typeface="Candara" panose="020E0502030303020204" pitchFamily="34" charset="0"/>
                        </a:rPr>
                        <a:t>activity</a:t>
                      </a:r>
                      <a:endParaRPr lang="en-US" sz="1600" baseline="0" dirty="0">
                        <a:effectLst/>
                        <a:latin typeface="Candara" panose="020E0502030303020204" pitchFamily="34" charset="0"/>
                      </a:endParaRPr>
                    </a:p>
                  </a:txBody>
                  <a:tcPr marL="40968" marR="40968" marT="40968" marB="40968"/>
                </a:tc>
                <a:extLst>
                  <a:ext uri="{0D108BD9-81ED-4DB2-BD59-A6C34878D82A}">
                    <a16:rowId xmlns:a16="http://schemas.microsoft.com/office/drawing/2014/main" val="3188373244"/>
                  </a:ext>
                </a:extLst>
              </a:tr>
              <a:tr h="464487">
                <a:tc>
                  <a:txBody>
                    <a:bodyPr/>
                    <a:lstStyle/>
                    <a:p>
                      <a:pPr algn="l" fontAlgn="t"/>
                      <a:r>
                        <a:rPr lang="en-US" sz="1600" baseline="0" dirty="0" smtClean="0">
                          <a:effectLst/>
                          <a:latin typeface="Candara" panose="020E0502030303020204" pitchFamily="34" charset="0"/>
                        </a:rPr>
                        <a:t>Wrong </a:t>
                      </a:r>
                      <a:r>
                        <a:rPr lang="en-US" sz="1600" baseline="0" dirty="0">
                          <a:effectLst/>
                          <a:latin typeface="Candara" panose="020E0502030303020204" pitchFamily="34" charset="0"/>
                        </a:rPr>
                        <a:t>budget estimate and cost overruns</a:t>
                      </a:r>
                    </a:p>
                  </a:txBody>
                  <a:tcPr marL="40968" marR="40968" marT="40968" marB="40968"/>
                </a:tc>
                <a:tc>
                  <a:txBody>
                    <a:bodyPr/>
                    <a:lstStyle/>
                    <a:p>
                      <a:pPr algn="l" fontAlgn="t"/>
                      <a:r>
                        <a:rPr lang="en-US" sz="1600" baseline="0" dirty="0" smtClean="0">
                          <a:effectLst/>
                          <a:latin typeface="Candara" panose="020E0502030303020204" pitchFamily="34" charset="0"/>
                        </a:rPr>
                        <a:t>Establish </a:t>
                      </a:r>
                      <a:r>
                        <a:rPr lang="en-US" sz="1600" baseline="0" dirty="0">
                          <a:effectLst/>
                          <a:latin typeface="Candara" panose="020E0502030303020204" pitchFamily="34" charset="0"/>
                        </a:rPr>
                        <a:t>the scope before beginning work, pay a lot of attention to project planning and constantly track and measure the progress</a:t>
                      </a:r>
                    </a:p>
                  </a:txBody>
                  <a:tcPr marL="40968" marR="40968" marT="40968" marB="40968"/>
                </a:tc>
                <a:extLst>
                  <a:ext uri="{0D108BD9-81ED-4DB2-BD59-A6C34878D82A}">
                    <a16:rowId xmlns:a16="http://schemas.microsoft.com/office/drawing/2014/main" val="1120139817"/>
                  </a:ext>
                </a:extLst>
              </a:tr>
            </a:tbl>
          </a:graphicData>
        </a:graphic>
      </p:graphicFrame>
      <p:sp>
        <p:nvSpPr>
          <p:cNvPr id="2" name="Rectangle 1"/>
          <p:cNvSpPr/>
          <p:nvPr/>
        </p:nvSpPr>
        <p:spPr>
          <a:xfrm>
            <a:off x="5198361" y="3736911"/>
            <a:ext cx="1139671" cy="369332"/>
          </a:xfrm>
          <a:prstGeom prst="rect">
            <a:avLst/>
          </a:prstGeom>
        </p:spPr>
        <p:txBody>
          <a:bodyPr wrap="none">
            <a:spAutoFit/>
          </a:bodyPr>
          <a:lstStyle/>
          <a:p>
            <a:r>
              <a:rPr lang="en-US" b="1" dirty="0"/>
              <a:t>(Example)</a:t>
            </a:r>
            <a:endParaRPr lang="en-US" dirty="0"/>
          </a:p>
        </p:txBody>
      </p:sp>
    </p:spTree>
    <p:extLst>
      <p:ext uri="{BB962C8B-B14F-4D97-AF65-F5344CB8AC3E}">
        <p14:creationId xmlns:p14="http://schemas.microsoft.com/office/powerpoint/2010/main" val="19692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organization and independence</a:t>
            </a:r>
            <a:endParaRPr lang="en-US" dirty="0"/>
          </a:p>
        </p:txBody>
      </p:sp>
      <p:sp>
        <p:nvSpPr>
          <p:cNvPr id="3" name="Content Placeholder 2"/>
          <p:cNvSpPr>
            <a:spLocks noGrp="1"/>
          </p:cNvSpPr>
          <p:nvPr>
            <p:ph idx="1"/>
          </p:nvPr>
        </p:nvSpPr>
        <p:spPr>
          <a:xfrm>
            <a:off x="534838" y="1466491"/>
            <a:ext cx="10942162" cy="5290925"/>
          </a:xfrm>
        </p:spPr>
        <p:txBody>
          <a:bodyPr/>
          <a:lstStyle/>
          <a:p>
            <a:r>
              <a:rPr lang="en-US" dirty="0" smtClean="0"/>
              <a:t>The effectiveness of finding defects by testing and reviews can be improved by using independent testers</a:t>
            </a:r>
          </a:p>
          <a:p>
            <a:r>
              <a:rPr lang="en-US" dirty="0" smtClean="0"/>
              <a:t>Options for independence are:</a:t>
            </a:r>
          </a:p>
        </p:txBody>
      </p:sp>
      <p:pic>
        <p:nvPicPr>
          <p:cNvPr id="4" name="Picture 3"/>
          <p:cNvPicPr>
            <a:picLocks noChangeAspect="1"/>
          </p:cNvPicPr>
          <p:nvPr/>
        </p:nvPicPr>
        <p:blipFill rotWithShape="1">
          <a:blip r:embed="rId2"/>
          <a:srcRect b="3241"/>
          <a:stretch/>
        </p:blipFill>
        <p:spPr>
          <a:xfrm>
            <a:off x="1047698" y="3040638"/>
            <a:ext cx="10250424" cy="319815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349260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2. Develop Test Strategy</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43464" y="1388853"/>
            <a:ext cx="10774393" cy="4036977"/>
          </a:xfrm>
        </p:spPr>
        <p:txBody>
          <a:bodyPr/>
          <a:lstStyle/>
          <a:p>
            <a:pPr marL="0" indent="0">
              <a:buNone/>
            </a:pPr>
            <a:r>
              <a:rPr lang="en-US" b="1" dirty="0"/>
              <a:t>Step 2.4) Create Test Logistics</a:t>
            </a:r>
          </a:p>
          <a:p>
            <a:r>
              <a:rPr lang="en-US" dirty="0"/>
              <a:t>In Test Logistics, the Test Manager should answer the following questions:</a:t>
            </a:r>
          </a:p>
          <a:p>
            <a:pPr lvl="1"/>
            <a:r>
              <a:rPr lang="en-US" b="1" dirty="0"/>
              <a:t>Who </a:t>
            </a:r>
            <a:r>
              <a:rPr lang="en-US" dirty="0"/>
              <a:t>will test?</a:t>
            </a:r>
          </a:p>
          <a:p>
            <a:pPr lvl="1"/>
            <a:r>
              <a:rPr lang="en-US" b="1" dirty="0"/>
              <a:t>When </a:t>
            </a:r>
            <a:r>
              <a:rPr lang="en-US" dirty="0"/>
              <a:t>will the test occur?</a:t>
            </a:r>
          </a:p>
          <a:p>
            <a:pPr marL="0" indent="0">
              <a:buNone/>
            </a:pPr>
            <a:endParaRPr lang="en-US" dirty="0"/>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40</a:t>
            </a:fld>
            <a:endParaRPr lang="en-US"/>
          </a:p>
        </p:txBody>
      </p:sp>
    </p:spTree>
    <p:extLst>
      <p:ext uri="{BB962C8B-B14F-4D97-AF65-F5344CB8AC3E}">
        <p14:creationId xmlns:p14="http://schemas.microsoft.com/office/powerpoint/2010/main" val="97639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3. Define Test Objective</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26211" y="1552756"/>
            <a:ext cx="10950789" cy="3959338"/>
          </a:xfrm>
        </p:spPr>
        <p:txBody>
          <a:bodyPr/>
          <a:lstStyle/>
          <a:p>
            <a:r>
              <a:rPr lang="en-US" dirty="0"/>
              <a:t>Test Objective is the overall goal and achievement of the test </a:t>
            </a:r>
            <a:r>
              <a:rPr lang="en-US" dirty="0" smtClean="0"/>
              <a:t>execution</a:t>
            </a:r>
            <a:endParaRPr lang="en-US" dirty="0"/>
          </a:p>
          <a:p>
            <a:r>
              <a:rPr lang="en-US" dirty="0"/>
              <a:t>A sample of the Objectives for an online bank website:</a:t>
            </a:r>
          </a:p>
          <a:p>
            <a:pPr marL="285750" lvl="1" indent="0">
              <a:lnSpc>
                <a:spcPct val="100000"/>
              </a:lnSpc>
              <a:buNone/>
            </a:pPr>
            <a:r>
              <a:rPr lang="en-US" dirty="0"/>
              <a:t>“</a:t>
            </a:r>
            <a:r>
              <a:rPr lang="en-US" i="1" dirty="0"/>
              <a:t>The test objectives are to </a:t>
            </a:r>
            <a:r>
              <a:rPr lang="en-US" b="1" i="1" dirty="0"/>
              <a:t>verify </a:t>
            </a:r>
            <a:r>
              <a:rPr lang="en-US" i="1" dirty="0"/>
              <a:t>the functionality of  the website of the bank, the project should focus on testing the </a:t>
            </a:r>
            <a:r>
              <a:rPr lang="en-US" b="1" i="1" dirty="0"/>
              <a:t>banking operation </a:t>
            </a:r>
            <a:r>
              <a:rPr lang="en-US" i="1" dirty="0"/>
              <a:t>such as Account Management, Withdrawal, and Balance…etc. to </a:t>
            </a:r>
            <a:r>
              <a:rPr lang="en-US" b="1" i="1" dirty="0"/>
              <a:t>guarantee </a:t>
            </a:r>
            <a:r>
              <a:rPr lang="en-US" i="1" dirty="0"/>
              <a:t>all these </a:t>
            </a:r>
            <a:r>
              <a:rPr lang="en-US" i="1" dirty="0" smtClean="0"/>
              <a:t>operations </a:t>
            </a:r>
            <a:r>
              <a:rPr lang="en-US" i="1" dirty="0"/>
              <a:t>can work </a:t>
            </a:r>
            <a:r>
              <a:rPr lang="en-US" b="1" i="1" dirty="0"/>
              <a:t>normally </a:t>
            </a:r>
            <a:r>
              <a:rPr lang="en-US" i="1" dirty="0"/>
              <a:t>in real business environment</a:t>
            </a:r>
            <a:r>
              <a:rPr lang="en-US" dirty="0"/>
              <a:t>.” </a:t>
            </a:r>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41</a:t>
            </a:fld>
            <a:endParaRPr lang="en-US"/>
          </a:p>
        </p:txBody>
      </p:sp>
    </p:spTree>
    <p:extLst>
      <p:ext uri="{BB962C8B-B14F-4D97-AF65-F5344CB8AC3E}">
        <p14:creationId xmlns:p14="http://schemas.microsoft.com/office/powerpoint/2010/main" val="19790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4. Define Test Criteria</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60717" y="1483744"/>
            <a:ext cx="10739887" cy="4071482"/>
          </a:xfrm>
        </p:spPr>
        <p:txBody>
          <a:bodyPr>
            <a:normAutofit/>
          </a:bodyPr>
          <a:lstStyle/>
          <a:p>
            <a:pPr>
              <a:lnSpc>
                <a:spcPct val="100000"/>
              </a:lnSpc>
            </a:pPr>
            <a:r>
              <a:rPr lang="en-US" dirty="0"/>
              <a:t>Test Criteria is a standard or rule on which a test procedure or test judgment can be based. There’re 2 types of test criteria as following: </a:t>
            </a:r>
          </a:p>
          <a:p>
            <a:pPr lvl="1">
              <a:lnSpc>
                <a:spcPct val="100000"/>
              </a:lnSpc>
            </a:pPr>
            <a:r>
              <a:rPr lang="en-US" b="1" dirty="0"/>
              <a:t>Suspension Criteria: </a:t>
            </a:r>
            <a:r>
              <a:rPr lang="en-US" dirty="0"/>
              <a:t>Specify the critical suspension criteria for a test. If the suspension criteria are met during testing, the active test cycle will be </a:t>
            </a:r>
            <a:r>
              <a:rPr lang="en-US" b="1" dirty="0"/>
              <a:t>suspended</a:t>
            </a:r>
            <a:r>
              <a:rPr lang="en-US" dirty="0"/>
              <a:t> until the criteria are </a:t>
            </a:r>
            <a:r>
              <a:rPr lang="en-US" b="1" dirty="0"/>
              <a:t>resolved</a:t>
            </a:r>
            <a:r>
              <a:rPr lang="en-US" dirty="0"/>
              <a:t>.</a:t>
            </a:r>
            <a:br>
              <a:rPr lang="en-US" dirty="0"/>
            </a:br>
            <a:endParaRPr lang="en-US" dirty="0"/>
          </a:p>
          <a:p>
            <a:pPr marL="446087" lvl="2" indent="0">
              <a:lnSpc>
                <a:spcPct val="100000"/>
              </a:lnSpc>
              <a:buNone/>
            </a:pPr>
            <a:r>
              <a:rPr lang="en-US" sz="2000" b="1" dirty="0"/>
              <a:t>Example: </a:t>
            </a:r>
            <a:br>
              <a:rPr lang="en-US" sz="2000" b="1" dirty="0"/>
            </a:br>
            <a:r>
              <a:rPr lang="en-US" sz="2000" b="1" dirty="0"/>
              <a:t>“</a:t>
            </a:r>
            <a:r>
              <a:rPr lang="en-US" sz="2000" dirty="0"/>
              <a:t>If testing team report that there are </a:t>
            </a:r>
            <a:r>
              <a:rPr lang="en-US" sz="2000" b="1" dirty="0"/>
              <a:t>40%</a:t>
            </a:r>
            <a:r>
              <a:rPr lang="en-US" sz="2000" dirty="0"/>
              <a:t> of test cases failed, you should </a:t>
            </a:r>
            <a:r>
              <a:rPr lang="en-US" sz="2000" b="1" dirty="0"/>
              <a:t>suspend</a:t>
            </a:r>
            <a:r>
              <a:rPr lang="en-US" sz="2000" dirty="0"/>
              <a:t> testing until the development team fixes all the failed cases.”</a:t>
            </a:r>
            <a:endParaRPr lang="en-US" sz="2000" b="1" dirty="0"/>
          </a:p>
          <a:p>
            <a:pPr marL="274637" lvl="1" indent="0">
              <a:buNone/>
            </a:pPr>
            <a:endParaRPr lang="en-US" dirty="0"/>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42</a:t>
            </a:fld>
            <a:endParaRPr lang="en-US"/>
          </a:p>
        </p:txBody>
      </p:sp>
    </p:spTree>
    <p:extLst>
      <p:ext uri="{BB962C8B-B14F-4D97-AF65-F5344CB8AC3E}">
        <p14:creationId xmlns:p14="http://schemas.microsoft.com/office/powerpoint/2010/main" val="254512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4. Define Test Criteria</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86596" y="1526876"/>
            <a:ext cx="10670876" cy="4372480"/>
          </a:xfrm>
        </p:spPr>
        <p:txBody>
          <a:bodyPr>
            <a:normAutofit/>
          </a:bodyPr>
          <a:lstStyle/>
          <a:p>
            <a:pPr>
              <a:lnSpc>
                <a:spcPct val="100000"/>
              </a:lnSpc>
            </a:pPr>
            <a:r>
              <a:rPr lang="en-US" dirty="0"/>
              <a:t>Test Criteria is a standard or rule on which a test procedure or test judgment can be based. There’re 2 types of test criteria as following: </a:t>
            </a:r>
          </a:p>
          <a:p>
            <a:pPr lvl="1">
              <a:lnSpc>
                <a:spcPct val="100000"/>
              </a:lnSpc>
            </a:pPr>
            <a:r>
              <a:rPr lang="en-US" b="1" dirty="0"/>
              <a:t>Exit Criteria: </a:t>
            </a:r>
            <a:r>
              <a:rPr lang="en-US" dirty="0"/>
              <a:t>It specifies the criteria that denote a </a:t>
            </a:r>
            <a:r>
              <a:rPr lang="en-US" b="1" dirty="0"/>
              <a:t>successful</a:t>
            </a:r>
            <a:r>
              <a:rPr lang="en-US" dirty="0"/>
              <a:t> completion of a test phase. The exit criteria are the targeted results of the test and are necessary before proceeding to the next phase of development.</a:t>
            </a:r>
          </a:p>
          <a:p>
            <a:pPr lvl="1">
              <a:lnSpc>
                <a:spcPct val="100000"/>
              </a:lnSpc>
            </a:pPr>
            <a:endParaRPr lang="en-US" dirty="0"/>
          </a:p>
          <a:p>
            <a:pPr marL="274637" lvl="1" indent="0">
              <a:lnSpc>
                <a:spcPct val="100000"/>
              </a:lnSpc>
              <a:buNone/>
            </a:pPr>
            <a:r>
              <a:rPr lang="en-US" b="1" dirty="0"/>
              <a:t>Example</a:t>
            </a:r>
            <a:r>
              <a:rPr lang="en-US" dirty="0"/>
              <a:t>: </a:t>
            </a:r>
          </a:p>
          <a:p>
            <a:pPr marL="274637" lvl="1" indent="0">
              <a:lnSpc>
                <a:spcPct val="100000"/>
              </a:lnSpc>
              <a:buNone/>
            </a:pPr>
            <a:r>
              <a:rPr lang="en-US" b="1" dirty="0"/>
              <a:t>“95%</a:t>
            </a:r>
            <a:r>
              <a:rPr lang="en-US" dirty="0"/>
              <a:t> of all critical test cases must pass.”</a:t>
            </a:r>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43</a:t>
            </a:fld>
            <a:endParaRPr lang="en-US"/>
          </a:p>
        </p:txBody>
      </p:sp>
    </p:spTree>
    <p:extLst>
      <p:ext uri="{BB962C8B-B14F-4D97-AF65-F5344CB8AC3E}">
        <p14:creationId xmlns:p14="http://schemas.microsoft.com/office/powerpoint/2010/main" val="253865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5. Resource Planning</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483079" y="1414732"/>
            <a:ext cx="10852030" cy="4661603"/>
          </a:xfrm>
        </p:spPr>
        <p:txBody>
          <a:bodyPr>
            <a:normAutofit/>
          </a:bodyPr>
          <a:lstStyle/>
          <a:p>
            <a:pPr>
              <a:lnSpc>
                <a:spcPct val="100000"/>
              </a:lnSpc>
            </a:pPr>
            <a:r>
              <a:rPr lang="en-US" dirty="0"/>
              <a:t>Resource plan is a </a:t>
            </a:r>
            <a:r>
              <a:rPr lang="en-US" b="1" dirty="0"/>
              <a:t>detailed summary</a:t>
            </a:r>
            <a:r>
              <a:rPr lang="en-US" dirty="0"/>
              <a:t> of all types of resources required to complete project task. </a:t>
            </a:r>
          </a:p>
          <a:p>
            <a:pPr>
              <a:lnSpc>
                <a:spcPct val="100000"/>
              </a:lnSpc>
            </a:pPr>
            <a:r>
              <a:rPr lang="en-US" dirty="0"/>
              <a:t>Resource could be </a:t>
            </a:r>
            <a:r>
              <a:rPr lang="en-US" b="1" dirty="0"/>
              <a:t>human</a:t>
            </a:r>
            <a:r>
              <a:rPr lang="en-US" dirty="0"/>
              <a:t>, </a:t>
            </a:r>
            <a:r>
              <a:rPr lang="en-US" b="1" dirty="0"/>
              <a:t>equipment</a:t>
            </a:r>
            <a:r>
              <a:rPr lang="en-US" dirty="0"/>
              <a:t> and </a:t>
            </a:r>
            <a:r>
              <a:rPr lang="en-US" b="1" dirty="0"/>
              <a:t>materials</a:t>
            </a:r>
            <a:r>
              <a:rPr lang="en-US" dirty="0"/>
              <a:t> needed to complete a project</a:t>
            </a:r>
          </a:p>
          <a:p>
            <a:pPr>
              <a:lnSpc>
                <a:spcPct val="100000"/>
              </a:lnSpc>
            </a:pPr>
            <a:r>
              <a:rPr lang="en-US" dirty="0"/>
              <a:t>The resource planning is important factor of the test planning </a:t>
            </a:r>
            <a:r>
              <a:rPr lang="en-US" dirty="0" smtClean="0"/>
              <a:t>because it </a:t>
            </a:r>
            <a:r>
              <a:rPr lang="en-US" dirty="0"/>
              <a:t>helps in </a:t>
            </a:r>
            <a:r>
              <a:rPr lang="en-US" b="1" dirty="0"/>
              <a:t>determining</a:t>
            </a:r>
            <a:r>
              <a:rPr lang="en-US" dirty="0"/>
              <a:t> the </a:t>
            </a:r>
            <a:r>
              <a:rPr lang="en-US" b="1" dirty="0"/>
              <a:t>number</a:t>
            </a:r>
            <a:r>
              <a:rPr lang="en-US" dirty="0"/>
              <a:t> of resources (employee, equipment…) to be used for the project. Therefore, the Test Manager can make the correct schedule &amp; estimation for the project. (check the Sample Test Plan </a:t>
            </a:r>
            <a:r>
              <a:rPr lang="en-US" dirty="0" smtClean="0"/>
              <a:t>on </a:t>
            </a:r>
            <a:r>
              <a:rPr lang="en-US" dirty="0"/>
              <a:t>Moodle for </a:t>
            </a:r>
            <a:r>
              <a:rPr lang="en-US" dirty="0" smtClean="0"/>
              <a:t>an </a:t>
            </a:r>
            <a:r>
              <a:rPr lang="en-US" dirty="0"/>
              <a:t>example)</a:t>
            </a:r>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44</a:t>
            </a:fld>
            <a:endParaRPr lang="en-US"/>
          </a:p>
        </p:txBody>
      </p:sp>
    </p:spTree>
    <p:extLst>
      <p:ext uri="{BB962C8B-B14F-4D97-AF65-F5344CB8AC3E}">
        <p14:creationId xmlns:p14="http://schemas.microsoft.com/office/powerpoint/2010/main" val="20723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93C0D-9839-428F-99F4-30D7E6CC8393}"/>
              </a:ext>
            </a:extLst>
          </p:cNvPr>
          <p:cNvSpPr>
            <a:spLocks noGrp="1"/>
          </p:cNvSpPr>
          <p:nvPr>
            <p:ph type="title"/>
          </p:nvPr>
        </p:nvSpPr>
        <p:spPr/>
        <p:txBody>
          <a:bodyPr/>
          <a:lstStyle/>
          <a:p>
            <a:r>
              <a:rPr lang="en-US" dirty="0"/>
              <a:t>6. Plan Test Environment</a:t>
            </a:r>
          </a:p>
        </p:txBody>
      </p:sp>
      <p:sp>
        <p:nvSpPr>
          <p:cNvPr id="8" name="Content Placeholder 7">
            <a:extLst>
              <a:ext uri="{FF2B5EF4-FFF2-40B4-BE49-F238E27FC236}">
                <a16:creationId xmlns:a16="http://schemas.microsoft.com/office/drawing/2014/main" id="{150C5651-D8C0-4C2C-A6F7-8D997048151C}"/>
              </a:ext>
            </a:extLst>
          </p:cNvPr>
          <p:cNvSpPr>
            <a:spLocks noGrp="1"/>
          </p:cNvSpPr>
          <p:nvPr>
            <p:ph idx="1"/>
          </p:nvPr>
        </p:nvSpPr>
        <p:spPr>
          <a:xfrm>
            <a:off x="534838" y="1483744"/>
            <a:ext cx="10774392" cy="4592592"/>
          </a:xfrm>
        </p:spPr>
        <p:txBody>
          <a:bodyPr>
            <a:normAutofit fontScale="92500" lnSpcReduction="20000"/>
          </a:bodyPr>
          <a:lstStyle/>
          <a:p>
            <a:r>
              <a:rPr lang="en-US" dirty="0"/>
              <a:t>How do you plan for setting up a </a:t>
            </a:r>
            <a:r>
              <a:rPr lang="en-US" b="1" dirty="0"/>
              <a:t>test environment</a:t>
            </a:r>
            <a:r>
              <a:rPr lang="en-US" dirty="0"/>
              <a:t> for a product?</a:t>
            </a:r>
          </a:p>
          <a:p>
            <a:pPr>
              <a:lnSpc>
                <a:spcPct val="120000"/>
              </a:lnSpc>
            </a:pPr>
            <a:r>
              <a:rPr lang="en-US" dirty="0"/>
              <a:t>To finish this task, you need </a:t>
            </a:r>
            <a:r>
              <a:rPr lang="en-US" b="1" dirty="0"/>
              <a:t>a strong cooperation</a:t>
            </a:r>
            <a:r>
              <a:rPr lang="en-US" dirty="0"/>
              <a:t> between </a:t>
            </a:r>
            <a:r>
              <a:rPr lang="en-US" b="1" dirty="0"/>
              <a:t>Test</a:t>
            </a:r>
            <a:r>
              <a:rPr lang="en-US" dirty="0"/>
              <a:t> Team and </a:t>
            </a:r>
            <a:r>
              <a:rPr lang="en-US" b="1" dirty="0"/>
              <a:t>Development</a:t>
            </a:r>
            <a:r>
              <a:rPr lang="en-US" dirty="0"/>
              <a:t> Team</a:t>
            </a:r>
          </a:p>
          <a:p>
            <a:pPr>
              <a:lnSpc>
                <a:spcPct val="120000"/>
              </a:lnSpc>
            </a:pPr>
            <a:r>
              <a:rPr lang="en-US" dirty="0"/>
              <a:t>Test team should ask the development team all required details about the product to run to be able to </a:t>
            </a:r>
            <a:r>
              <a:rPr lang="en-US" b="1" dirty="0"/>
              <a:t>clearly</a:t>
            </a:r>
            <a:r>
              <a:rPr lang="en-US" dirty="0"/>
              <a:t> understand the product under test. </a:t>
            </a:r>
          </a:p>
          <a:p>
            <a:pPr>
              <a:lnSpc>
                <a:spcPct val="100000"/>
              </a:lnSpc>
            </a:pPr>
            <a:r>
              <a:rPr lang="en-US" b="1" dirty="0"/>
              <a:t>Sample of questions</a:t>
            </a:r>
            <a:r>
              <a:rPr lang="en-US" dirty="0"/>
              <a:t>:</a:t>
            </a:r>
          </a:p>
          <a:p>
            <a:pPr lvl="1">
              <a:lnSpc>
                <a:spcPct val="100000"/>
              </a:lnSpc>
            </a:pPr>
            <a:r>
              <a:rPr lang="en-US" dirty="0"/>
              <a:t>What is the maximum user </a:t>
            </a:r>
            <a:r>
              <a:rPr lang="en-US" dirty="0" smtClean="0"/>
              <a:t>connections </a:t>
            </a:r>
            <a:r>
              <a:rPr lang="en-US" dirty="0"/>
              <a:t>which this product can handle at the same time?</a:t>
            </a:r>
          </a:p>
          <a:p>
            <a:pPr lvl="1">
              <a:lnSpc>
                <a:spcPct val="100000"/>
              </a:lnSpc>
            </a:pPr>
            <a:r>
              <a:rPr lang="en-US" dirty="0"/>
              <a:t>What are hardware/software requirements to install this product?</a:t>
            </a:r>
          </a:p>
          <a:p>
            <a:pPr lvl="1">
              <a:lnSpc>
                <a:spcPct val="100000"/>
              </a:lnSpc>
            </a:pPr>
            <a:r>
              <a:rPr lang="en-US" dirty="0"/>
              <a:t>Does the user's computer need any particular setting to browse the website?</a:t>
            </a:r>
          </a:p>
          <a:p>
            <a:pPr lvl="1">
              <a:lnSpc>
                <a:spcPct val="100000"/>
              </a:lnSpc>
            </a:pPr>
            <a:r>
              <a:rPr lang="en-US" dirty="0"/>
              <a:t>Other questions …</a:t>
            </a:r>
          </a:p>
        </p:txBody>
      </p:sp>
      <p:sp>
        <p:nvSpPr>
          <p:cNvPr id="6" name="Slide Number Placeholder 5">
            <a:extLst>
              <a:ext uri="{FF2B5EF4-FFF2-40B4-BE49-F238E27FC236}">
                <a16:creationId xmlns:a16="http://schemas.microsoft.com/office/drawing/2014/main" id="{1F5F88D7-F6A3-473C-A400-857690068FC7}"/>
              </a:ext>
            </a:extLst>
          </p:cNvPr>
          <p:cNvSpPr>
            <a:spLocks noGrp="1"/>
          </p:cNvSpPr>
          <p:nvPr>
            <p:ph type="sldNum" sz="quarter" idx="12"/>
          </p:nvPr>
        </p:nvSpPr>
        <p:spPr/>
        <p:txBody>
          <a:bodyPr/>
          <a:lstStyle/>
          <a:p>
            <a:fld id="{E31375A4-56A4-47D6-9801-1991572033F7}" type="slidenum">
              <a:rPr lang="en-US" smtClean="0"/>
              <a:t>45</a:t>
            </a:fld>
            <a:endParaRPr lang="en-US"/>
          </a:p>
        </p:txBody>
      </p:sp>
    </p:spTree>
    <p:extLst>
      <p:ext uri="{BB962C8B-B14F-4D97-AF65-F5344CB8AC3E}">
        <p14:creationId xmlns:p14="http://schemas.microsoft.com/office/powerpoint/2010/main" val="16725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96F-A569-492F-9383-478815B72F29}"/>
              </a:ext>
            </a:extLst>
          </p:cNvPr>
          <p:cNvSpPr>
            <a:spLocks noGrp="1"/>
          </p:cNvSpPr>
          <p:nvPr>
            <p:ph type="title"/>
          </p:nvPr>
        </p:nvSpPr>
        <p:spPr/>
        <p:txBody>
          <a:bodyPr/>
          <a:lstStyle/>
          <a:p>
            <a:r>
              <a:rPr lang="en-US" dirty="0"/>
              <a:t>7. Schedule &amp; Estimation</a:t>
            </a:r>
          </a:p>
        </p:txBody>
      </p:sp>
      <p:sp>
        <p:nvSpPr>
          <p:cNvPr id="3" name="Content Placeholder 2">
            <a:extLst>
              <a:ext uri="{FF2B5EF4-FFF2-40B4-BE49-F238E27FC236}">
                <a16:creationId xmlns:a16="http://schemas.microsoft.com/office/drawing/2014/main" id="{AF2689C9-4109-4C10-A7AF-4878BA69238D}"/>
              </a:ext>
            </a:extLst>
          </p:cNvPr>
          <p:cNvSpPr>
            <a:spLocks noGrp="1"/>
          </p:cNvSpPr>
          <p:nvPr>
            <p:ph idx="1"/>
          </p:nvPr>
        </p:nvSpPr>
        <p:spPr>
          <a:xfrm>
            <a:off x="457790" y="1371600"/>
            <a:ext cx="10256218" cy="4224921"/>
          </a:xfrm>
        </p:spPr>
        <p:txBody>
          <a:bodyPr/>
          <a:lstStyle/>
          <a:p>
            <a:pPr>
              <a:lnSpc>
                <a:spcPct val="100000"/>
              </a:lnSpc>
            </a:pPr>
            <a:r>
              <a:rPr lang="en-US" dirty="0"/>
              <a:t>To do the Schedule and time estimation it is better to break down the whole project into small tasks and add the estimation for </a:t>
            </a:r>
            <a:r>
              <a:rPr lang="en-US" dirty="0" smtClean="0"/>
              <a:t>each </a:t>
            </a:r>
            <a:r>
              <a:rPr lang="en-US" dirty="0"/>
              <a:t>task separately. An example is provided below:</a:t>
            </a:r>
          </a:p>
          <a:p>
            <a:pPr marL="0" indent="0">
              <a:buNone/>
            </a:pPr>
            <a:endParaRPr lang="en-US" dirty="0"/>
          </a:p>
        </p:txBody>
      </p:sp>
      <p:sp>
        <p:nvSpPr>
          <p:cNvPr id="5" name="Slide Number Placeholder 4">
            <a:extLst>
              <a:ext uri="{FF2B5EF4-FFF2-40B4-BE49-F238E27FC236}">
                <a16:creationId xmlns:a16="http://schemas.microsoft.com/office/drawing/2014/main" id="{28D8953B-69ED-49AC-89A2-AE700D57E35E}"/>
              </a:ext>
            </a:extLst>
          </p:cNvPr>
          <p:cNvSpPr>
            <a:spLocks noGrp="1"/>
          </p:cNvSpPr>
          <p:nvPr>
            <p:ph type="sldNum" sz="quarter" idx="12"/>
          </p:nvPr>
        </p:nvSpPr>
        <p:spPr/>
        <p:txBody>
          <a:bodyPr/>
          <a:lstStyle/>
          <a:p>
            <a:fld id="{E31375A4-56A4-47D6-9801-1991572033F7}" type="slidenum">
              <a:rPr lang="en-US" smtClean="0"/>
              <a:pPr/>
              <a:t>46</a:t>
            </a:fld>
            <a:endParaRPr lang="en-US"/>
          </a:p>
        </p:txBody>
      </p:sp>
      <p:graphicFrame>
        <p:nvGraphicFramePr>
          <p:cNvPr id="6" name="Table 5">
            <a:extLst>
              <a:ext uri="{FF2B5EF4-FFF2-40B4-BE49-F238E27FC236}">
                <a16:creationId xmlns:a16="http://schemas.microsoft.com/office/drawing/2014/main" id="{C75C66C2-65EC-4CC1-905F-9678D1F166E7}"/>
              </a:ext>
            </a:extLst>
          </p:cNvPr>
          <p:cNvGraphicFramePr>
            <a:graphicFrameLocks noGrp="1"/>
          </p:cNvGraphicFramePr>
          <p:nvPr>
            <p:extLst>
              <p:ext uri="{D42A27DB-BD31-4B8C-83A1-F6EECF244321}">
                <p14:modId xmlns:p14="http://schemas.microsoft.com/office/powerpoint/2010/main" val="1161895160"/>
              </p:ext>
            </p:extLst>
          </p:nvPr>
        </p:nvGraphicFramePr>
        <p:xfrm>
          <a:off x="1070195" y="3014070"/>
          <a:ext cx="9265134" cy="3352800"/>
        </p:xfrm>
        <a:graphic>
          <a:graphicData uri="http://schemas.openxmlformats.org/drawingml/2006/table">
            <a:tbl>
              <a:tblPr>
                <a:tableStyleId>{616DA210-FB5B-4158-B5E0-FEB733F419BA}</a:tableStyleId>
              </a:tblPr>
              <a:tblGrid>
                <a:gridCol w="4174669">
                  <a:extLst>
                    <a:ext uri="{9D8B030D-6E8A-4147-A177-3AD203B41FA5}">
                      <a16:colId xmlns:a16="http://schemas.microsoft.com/office/drawing/2014/main" val="2127818213"/>
                    </a:ext>
                  </a:extLst>
                </a:gridCol>
                <a:gridCol w="2990952">
                  <a:extLst>
                    <a:ext uri="{9D8B030D-6E8A-4147-A177-3AD203B41FA5}">
                      <a16:colId xmlns:a16="http://schemas.microsoft.com/office/drawing/2014/main" val="2088666885"/>
                    </a:ext>
                  </a:extLst>
                </a:gridCol>
                <a:gridCol w="2099513">
                  <a:extLst>
                    <a:ext uri="{9D8B030D-6E8A-4147-A177-3AD203B41FA5}">
                      <a16:colId xmlns:a16="http://schemas.microsoft.com/office/drawing/2014/main" val="3114315363"/>
                    </a:ext>
                  </a:extLst>
                </a:gridCol>
              </a:tblGrid>
              <a:tr h="409143">
                <a:tc>
                  <a:txBody>
                    <a:bodyPr/>
                    <a:lstStyle/>
                    <a:p>
                      <a:pPr algn="l" fontAlgn="t"/>
                      <a:endParaRPr lang="en-US" sz="1600" dirty="0" smtClean="0">
                        <a:effectLst/>
                        <a:latin typeface="Candara" panose="020E0502030303020204" pitchFamily="34" charset="0"/>
                      </a:endParaRPr>
                    </a:p>
                    <a:p>
                      <a:pPr algn="l" fontAlgn="t"/>
                      <a:r>
                        <a:rPr lang="en-US" sz="1600" dirty="0" smtClean="0">
                          <a:effectLst/>
                          <a:latin typeface="Candara" panose="020E0502030303020204" pitchFamily="34" charset="0"/>
                        </a:rPr>
                        <a:t>Task</a:t>
                      </a:r>
                      <a:endParaRPr lang="en-US" sz="1600" b="1" dirty="0">
                        <a:effectLst/>
                        <a:latin typeface="Candara" panose="020E0502030303020204" pitchFamily="34" charset="0"/>
                      </a:endParaRPr>
                    </a:p>
                  </a:txBody>
                  <a:tcPr marL="60960" marR="60960" marT="60960" marB="60960"/>
                </a:tc>
                <a:tc>
                  <a:txBody>
                    <a:bodyPr/>
                    <a:lstStyle/>
                    <a:p>
                      <a:pPr algn="l" fontAlgn="t"/>
                      <a:endParaRPr lang="en-US" sz="1600" dirty="0" smtClean="0">
                        <a:effectLst/>
                        <a:latin typeface="Candara" panose="020E0502030303020204" pitchFamily="34" charset="0"/>
                      </a:endParaRPr>
                    </a:p>
                    <a:p>
                      <a:pPr algn="l" fontAlgn="t"/>
                      <a:r>
                        <a:rPr lang="en-US" sz="1600" dirty="0" smtClean="0">
                          <a:effectLst/>
                          <a:latin typeface="Candara" panose="020E0502030303020204" pitchFamily="34" charset="0"/>
                        </a:rPr>
                        <a:t>Members</a:t>
                      </a:r>
                      <a:endParaRPr lang="en-US" sz="1600" b="1" dirty="0">
                        <a:effectLst/>
                        <a:latin typeface="Candara" panose="020E0502030303020204" pitchFamily="34" charset="0"/>
                      </a:endParaRPr>
                    </a:p>
                  </a:txBody>
                  <a:tcPr marL="60960" marR="60960" marT="60960" marB="60960"/>
                </a:tc>
                <a:tc>
                  <a:txBody>
                    <a:bodyPr/>
                    <a:lstStyle/>
                    <a:p>
                      <a:pPr algn="l" fontAlgn="t"/>
                      <a:endParaRPr lang="en-US" sz="1600" dirty="0" smtClean="0">
                        <a:effectLst/>
                        <a:latin typeface="Candara" panose="020E0502030303020204" pitchFamily="34" charset="0"/>
                      </a:endParaRPr>
                    </a:p>
                    <a:p>
                      <a:pPr algn="l" fontAlgn="t"/>
                      <a:r>
                        <a:rPr lang="en-US" sz="1600" dirty="0" smtClean="0">
                          <a:effectLst/>
                          <a:latin typeface="Candara" panose="020E0502030303020204" pitchFamily="34" charset="0"/>
                        </a:rPr>
                        <a:t>Estimate </a:t>
                      </a:r>
                      <a:r>
                        <a:rPr lang="en-US" sz="1600" dirty="0">
                          <a:effectLst/>
                          <a:latin typeface="Candara" panose="020E0502030303020204" pitchFamily="34" charset="0"/>
                        </a:rPr>
                        <a:t>effort</a:t>
                      </a:r>
                      <a:endParaRPr lang="en-US" sz="1600" b="1" dirty="0">
                        <a:effectLst/>
                        <a:latin typeface="Candara" panose="020E0502030303020204" pitchFamily="34" charset="0"/>
                      </a:endParaRPr>
                    </a:p>
                  </a:txBody>
                  <a:tcPr marL="60960" marR="60960" marT="60960" marB="60960"/>
                </a:tc>
                <a:extLst>
                  <a:ext uri="{0D108BD9-81ED-4DB2-BD59-A6C34878D82A}">
                    <a16:rowId xmlns:a16="http://schemas.microsoft.com/office/drawing/2014/main" val="1241016018"/>
                  </a:ext>
                </a:extLst>
              </a:tr>
              <a:tr h="497959">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Create </a:t>
                      </a:r>
                      <a:r>
                        <a:rPr lang="en-US" sz="1400" dirty="0">
                          <a:effectLst/>
                          <a:latin typeface="Candara" panose="020E0502030303020204" pitchFamily="34" charset="0"/>
                        </a:rPr>
                        <a:t>the test specification</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Test </a:t>
                      </a:r>
                      <a:r>
                        <a:rPr lang="en-US" sz="1400" dirty="0">
                          <a:effectLst/>
                          <a:latin typeface="Candara" panose="020E0502030303020204" pitchFamily="34" charset="0"/>
                        </a:rPr>
                        <a:t>Designer</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170 </a:t>
                      </a:r>
                      <a:r>
                        <a:rPr lang="en-US" sz="1400" dirty="0">
                          <a:effectLst/>
                          <a:latin typeface="Candara" panose="020E0502030303020204" pitchFamily="34" charset="0"/>
                        </a:rPr>
                        <a:t>man-hour</a:t>
                      </a:r>
                    </a:p>
                  </a:txBody>
                  <a:tcPr marL="60960" marR="60960" marT="60960" marB="60960"/>
                </a:tc>
                <a:extLst>
                  <a:ext uri="{0D108BD9-81ED-4DB2-BD59-A6C34878D82A}">
                    <a16:rowId xmlns:a16="http://schemas.microsoft.com/office/drawing/2014/main" val="2256569237"/>
                  </a:ext>
                </a:extLst>
              </a:tr>
              <a:tr h="497959">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Perform </a:t>
                      </a:r>
                      <a:r>
                        <a:rPr lang="en-US" sz="1400" dirty="0">
                          <a:effectLst/>
                          <a:latin typeface="Candara" panose="020E0502030303020204" pitchFamily="34" charset="0"/>
                        </a:rPr>
                        <a:t>Test Execution</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Tester</a:t>
                      </a:r>
                      <a:r>
                        <a:rPr lang="en-US" sz="1400" dirty="0">
                          <a:effectLst/>
                          <a:latin typeface="Candara" panose="020E0502030303020204" pitchFamily="34" charset="0"/>
                        </a:rPr>
                        <a:t>, Test Administrator</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80 </a:t>
                      </a:r>
                      <a:r>
                        <a:rPr lang="en-US" sz="1400" dirty="0">
                          <a:effectLst/>
                          <a:latin typeface="Candara" panose="020E0502030303020204" pitchFamily="34" charset="0"/>
                        </a:rPr>
                        <a:t>man-hour</a:t>
                      </a:r>
                    </a:p>
                  </a:txBody>
                  <a:tcPr marL="60960" marR="60960" marT="60960" marB="60960"/>
                </a:tc>
                <a:extLst>
                  <a:ext uri="{0D108BD9-81ED-4DB2-BD59-A6C34878D82A}">
                    <a16:rowId xmlns:a16="http://schemas.microsoft.com/office/drawing/2014/main" val="1184504342"/>
                  </a:ext>
                </a:extLst>
              </a:tr>
              <a:tr h="497959">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Test </a:t>
                      </a:r>
                      <a:r>
                        <a:rPr lang="en-US" sz="1400" dirty="0">
                          <a:effectLst/>
                          <a:latin typeface="Candara" panose="020E0502030303020204" pitchFamily="34" charset="0"/>
                        </a:rPr>
                        <a:t>Report</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Tester</a:t>
                      </a:r>
                      <a:endParaRPr lang="en-US" sz="1400" dirty="0">
                        <a:effectLst/>
                        <a:latin typeface="Candara" panose="020E0502030303020204" pitchFamily="34" charset="0"/>
                      </a:endParaRP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10 </a:t>
                      </a:r>
                      <a:r>
                        <a:rPr lang="en-US" sz="1400" dirty="0">
                          <a:effectLst/>
                          <a:latin typeface="Candara" panose="020E0502030303020204" pitchFamily="34" charset="0"/>
                        </a:rPr>
                        <a:t>man-hour</a:t>
                      </a:r>
                    </a:p>
                  </a:txBody>
                  <a:tcPr marL="60960" marR="60960" marT="60960" marB="60960"/>
                </a:tc>
                <a:extLst>
                  <a:ext uri="{0D108BD9-81ED-4DB2-BD59-A6C34878D82A}">
                    <a16:rowId xmlns:a16="http://schemas.microsoft.com/office/drawing/2014/main" val="2060404560"/>
                  </a:ext>
                </a:extLst>
              </a:tr>
              <a:tr h="457200">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Test </a:t>
                      </a:r>
                      <a:r>
                        <a:rPr lang="en-US" sz="1400" dirty="0">
                          <a:effectLst/>
                          <a:latin typeface="Candara" panose="020E0502030303020204" pitchFamily="34" charset="0"/>
                        </a:rPr>
                        <a:t>Delivery</a:t>
                      </a:r>
                    </a:p>
                  </a:txBody>
                  <a:tcPr marL="60960" marR="60960" marT="60960" marB="60960"/>
                </a:tc>
                <a:tc>
                  <a:txBody>
                    <a:bodyPr/>
                    <a:lstStyle/>
                    <a:p>
                      <a:pPr algn="l" fontAlgn="t"/>
                      <a:r>
                        <a:rPr lang="en-US" sz="1400" dirty="0">
                          <a:effectLst/>
                          <a:latin typeface="Candara" panose="020E0502030303020204" pitchFamily="34" charset="0"/>
                        </a:rPr>
                        <a:t> </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20 </a:t>
                      </a:r>
                      <a:r>
                        <a:rPr lang="en-US" sz="1400" dirty="0">
                          <a:effectLst/>
                          <a:latin typeface="Candara" panose="020E0502030303020204" pitchFamily="34" charset="0"/>
                        </a:rPr>
                        <a:t>man-hour</a:t>
                      </a:r>
                    </a:p>
                  </a:txBody>
                  <a:tcPr marL="60960" marR="60960" marT="60960" marB="60960"/>
                </a:tc>
                <a:extLst>
                  <a:ext uri="{0D108BD9-81ED-4DB2-BD59-A6C34878D82A}">
                    <a16:rowId xmlns:a16="http://schemas.microsoft.com/office/drawing/2014/main" val="3838227965"/>
                  </a:ext>
                </a:extLst>
              </a:tr>
              <a:tr h="497959">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Total</a:t>
                      </a:r>
                      <a:endParaRPr lang="en-US" sz="1400" dirty="0">
                        <a:effectLst/>
                        <a:latin typeface="Candara" panose="020E0502030303020204" pitchFamily="34" charset="0"/>
                      </a:endParaRPr>
                    </a:p>
                  </a:txBody>
                  <a:tcPr marL="60960" marR="60960" marT="60960" marB="60960"/>
                </a:tc>
                <a:tc>
                  <a:txBody>
                    <a:bodyPr/>
                    <a:lstStyle/>
                    <a:p>
                      <a:pPr algn="l" fontAlgn="t"/>
                      <a:r>
                        <a:rPr lang="en-US" sz="1400" dirty="0">
                          <a:effectLst/>
                          <a:latin typeface="Candara" panose="020E0502030303020204" pitchFamily="34" charset="0"/>
                        </a:rPr>
                        <a:t> </a:t>
                      </a:r>
                    </a:p>
                  </a:txBody>
                  <a:tcPr marL="60960" marR="60960" marT="60960" marB="60960"/>
                </a:tc>
                <a:tc>
                  <a:txBody>
                    <a:bodyPr/>
                    <a:lstStyle/>
                    <a:p>
                      <a:pPr algn="l" fontAlgn="t"/>
                      <a:endParaRPr lang="en-US" sz="1400" dirty="0" smtClean="0">
                        <a:effectLst/>
                        <a:latin typeface="Candara" panose="020E0502030303020204" pitchFamily="34" charset="0"/>
                      </a:endParaRPr>
                    </a:p>
                    <a:p>
                      <a:pPr algn="l" fontAlgn="t"/>
                      <a:r>
                        <a:rPr lang="en-US" sz="1400" dirty="0" smtClean="0">
                          <a:effectLst/>
                          <a:latin typeface="Candara" panose="020E0502030303020204" pitchFamily="34" charset="0"/>
                        </a:rPr>
                        <a:t>280 </a:t>
                      </a:r>
                      <a:r>
                        <a:rPr lang="en-US" sz="1400" dirty="0">
                          <a:effectLst/>
                          <a:latin typeface="Candara" panose="020E0502030303020204" pitchFamily="34" charset="0"/>
                        </a:rPr>
                        <a:t>man-hour</a:t>
                      </a:r>
                    </a:p>
                  </a:txBody>
                  <a:tcPr marL="60960" marR="60960" marT="60960" marB="60960"/>
                </a:tc>
                <a:extLst>
                  <a:ext uri="{0D108BD9-81ED-4DB2-BD59-A6C34878D82A}">
                    <a16:rowId xmlns:a16="http://schemas.microsoft.com/office/drawing/2014/main" val="1115128383"/>
                  </a:ext>
                </a:extLst>
              </a:tr>
            </a:tbl>
          </a:graphicData>
        </a:graphic>
      </p:graphicFrame>
      <p:sp>
        <p:nvSpPr>
          <p:cNvPr id="7" name="Speech Bubble: Oval 6">
            <a:extLst>
              <a:ext uri="{FF2B5EF4-FFF2-40B4-BE49-F238E27FC236}">
                <a16:creationId xmlns:a16="http://schemas.microsoft.com/office/drawing/2014/main" id="{90D962C4-82A6-4F77-A660-D46155EEA6B9}"/>
              </a:ext>
            </a:extLst>
          </p:cNvPr>
          <p:cNvSpPr/>
          <p:nvPr/>
        </p:nvSpPr>
        <p:spPr>
          <a:xfrm>
            <a:off x="9411420" y="2415396"/>
            <a:ext cx="2468814" cy="723016"/>
          </a:xfrm>
          <a:prstGeom prst="wedgeEllipseCallout">
            <a:avLst>
              <a:gd name="adj1" fmla="val -61350"/>
              <a:gd name="adj2" fmla="val 4955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ndara" panose="020E0502030303020204" pitchFamily="34" charset="0"/>
              </a:rPr>
              <a:t>How can we estimate required effort?</a:t>
            </a:r>
          </a:p>
        </p:txBody>
      </p:sp>
    </p:spTree>
    <p:extLst>
      <p:ext uri="{BB962C8B-B14F-4D97-AF65-F5344CB8AC3E}">
        <p14:creationId xmlns:p14="http://schemas.microsoft.com/office/powerpoint/2010/main" val="1967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96F-A569-492F-9383-478815B72F29}"/>
              </a:ext>
            </a:extLst>
          </p:cNvPr>
          <p:cNvSpPr>
            <a:spLocks noGrp="1"/>
          </p:cNvSpPr>
          <p:nvPr>
            <p:ph type="title"/>
          </p:nvPr>
        </p:nvSpPr>
        <p:spPr/>
        <p:txBody>
          <a:bodyPr/>
          <a:lstStyle/>
          <a:p>
            <a:r>
              <a:rPr lang="en-US" dirty="0"/>
              <a:t>7. Schedule &amp; Estimation</a:t>
            </a:r>
          </a:p>
        </p:txBody>
      </p:sp>
      <p:sp>
        <p:nvSpPr>
          <p:cNvPr id="3" name="Content Placeholder 2">
            <a:extLst>
              <a:ext uri="{FF2B5EF4-FFF2-40B4-BE49-F238E27FC236}">
                <a16:creationId xmlns:a16="http://schemas.microsoft.com/office/drawing/2014/main" id="{AF2689C9-4109-4C10-A7AF-4878BA69238D}"/>
              </a:ext>
            </a:extLst>
          </p:cNvPr>
          <p:cNvSpPr>
            <a:spLocks noGrp="1"/>
          </p:cNvSpPr>
          <p:nvPr>
            <p:ph idx="1"/>
          </p:nvPr>
        </p:nvSpPr>
        <p:spPr>
          <a:xfrm>
            <a:off x="526211" y="1483743"/>
            <a:ext cx="10774393" cy="4606506"/>
          </a:xfrm>
        </p:spPr>
        <p:txBody>
          <a:bodyPr>
            <a:normAutofit/>
          </a:bodyPr>
          <a:lstStyle/>
          <a:p>
            <a:pPr>
              <a:lnSpc>
                <a:spcPct val="100000"/>
              </a:lnSpc>
            </a:pPr>
            <a:r>
              <a:rPr lang="en-US" dirty="0"/>
              <a:t>Then you create the </a:t>
            </a:r>
            <a:r>
              <a:rPr lang="en-US" b="1" dirty="0"/>
              <a:t>schedule</a:t>
            </a:r>
            <a:r>
              <a:rPr lang="en-US" dirty="0"/>
              <a:t> to complete these tasks.</a:t>
            </a:r>
          </a:p>
          <a:p>
            <a:pPr>
              <a:lnSpc>
                <a:spcPct val="100000"/>
              </a:lnSpc>
            </a:pPr>
            <a:r>
              <a:rPr lang="en-US" dirty="0"/>
              <a:t>To create the project schedule, the Test Manager needs several types of input as below:</a:t>
            </a:r>
          </a:p>
          <a:p>
            <a:pPr lvl="1">
              <a:lnSpc>
                <a:spcPct val="100000"/>
              </a:lnSpc>
            </a:pPr>
            <a:r>
              <a:rPr lang="en-US" b="1" dirty="0"/>
              <a:t>Employee and project deadline</a:t>
            </a:r>
            <a:r>
              <a:rPr lang="en-US" dirty="0"/>
              <a:t>: The working days, the project deadline, resource availability are the factors which affected to the schedule</a:t>
            </a:r>
          </a:p>
          <a:p>
            <a:pPr lvl="1">
              <a:lnSpc>
                <a:spcPct val="100000"/>
              </a:lnSpc>
            </a:pPr>
            <a:r>
              <a:rPr lang="en-US" b="1" dirty="0"/>
              <a:t>Project estimation</a:t>
            </a:r>
            <a:r>
              <a:rPr lang="en-US" dirty="0"/>
              <a:t>:  Base on the estimation, the Test Manager knows how long it takes to complete the project. So he/she can make the appropriate project schedule</a:t>
            </a:r>
          </a:p>
          <a:p>
            <a:pPr lvl="1">
              <a:lnSpc>
                <a:spcPct val="100000"/>
              </a:lnSpc>
            </a:pPr>
            <a:r>
              <a:rPr lang="en-US" b="1" dirty="0"/>
              <a:t>Project Risk </a:t>
            </a:r>
            <a:r>
              <a:rPr lang="en-US" dirty="0"/>
              <a:t>: Understanding the risk helps Test Manager add enough extra time to the project schedule to deal with the risks</a:t>
            </a:r>
          </a:p>
          <a:p>
            <a:pPr lvl="1">
              <a:lnSpc>
                <a:spcPct val="100000"/>
              </a:lnSpc>
            </a:pPr>
            <a:endParaRPr lang="en-US" dirty="0"/>
          </a:p>
          <a:p>
            <a:pPr>
              <a:lnSpc>
                <a:spcPct val="100000"/>
              </a:lnSpc>
            </a:pPr>
            <a:endParaRPr lang="en-US" dirty="0"/>
          </a:p>
        </p:txBody>
      </p:sp>
      <p:sp>
        <p:nvSpPr>
          <p:cNvPr id="5" name="Slide Number Placeholder 4">
            <a:extLst>
              <a:ext uri="{FF2B5EF4-FFF2-40B4-BE49-F238E27FC236}">
                <a16:creationId xmlns:a16="http://schemas.microsoft.com/office/drawing/2014/main" id="{28D8953B-69ED-49AC-89A2-AE700D57E35E}"/>
              </a:ext>
            </a:extLst>
          </p:cNvPr>
          <p:cNvSpPr>
            <a:spLocks noGrp="1"/>
          </p:cNvSpPr>
          <p:nvPr>
            <p:ph type="sldNum" sz="quarter" idx="12"/>
          </p:nvPr>
        </p:nvSpPr>
        <p:spPr/>
        <p:txBody>
          <a:bodyPr/>
          <a:lstStyle/>
          <a:p>
            <a:fld id="{E31375A4-56A4-47D6-9801-1991572033F7}" type="slidenum">
              <a:rPr lang="en-US" smtClean="0"/>
              <a:pPr/>
              <a:t>47</a:t>
            </a:fld>
            <a:endParaRPr lang="en-US"/>
          </a:p>
        </p:txBody>
      </p:sp>
    </p:spTree>
    <p:extLst>
      <p:ext uri="{BB962C8B-B14F-4D97-AF65-F5344CB8AC3E}">
        <p14:creationId xmlns:p14="http://schemas.microsoft.com/office/powerpoint/2010/main" val="9738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96F-A569-492F-9383-478815B72F29}"/>
              </a:ext>
            </a:extLst>
          </p:cNvPr>
          <p:cNvSpPr>
            <a:spLocks noGrp="1"/>
          </p:cNvSpPr>
          <p:nvPr>
            <p:ph type="title"/>
          </p:nvPr>
        </p:nvSpPr>
        <p:spPr>
          <a:xfrm>
            <a:off x="343506" y="112708"/>
            <a:ext cx="10009632" cy="961153"/>
          </a:xfrm>
        </p:spPr>
        <p:txBody>
          <a:bodyPr/>
          <a:lstStyle/>
          <a:p>
            <a:r>
              <a:rPr lang="en-US" dirty="0"/>
              <a:t>7. Schedule &amp; Estimation</a:t>
            </a:r>
          </a:p>
        </p:txBody>
      </p:sp>
      <p:sp>
        <p:nvSpPr>
          <p:cNvPr id="3" name="Content Placeholder 2">
            <a:extLst>
              <a:ext uri="{FF2B5EF4-FFF2-40B4-BE49-F238E27FC236}">
                <a16:creationId xmlns:a16="http://schemas.microsoft.com/office/drawing/2014/main" id="{AF2689C9-4109-4C10-A7AF-4878BA69238D}"/>
              </a:ext>
            </a:extLst>
          </p:cNvPr>
          <p:cNvSpPr>
            <a:spLocks noGrp="1"/>
          </p:cNvSpPr>
          <p:nvPr>
            <p:ph idx="1"/>
          </p:nvPr>
        </p:nvSpPr>
        <p:spPr>
          <a:xfrm>
            <a:off x="491706" y="1423358"/>
            <a:ext cx="10765766" cy="4283603"/>
          </a:xfrm>
        </p:spPr>
        <p:txBody>
          <a:bodyPr/>
          <a:lstStyle/>
          <a:p>
            <a:pPr>
              <a:lnSpc>
                <a:spcPct val="100000"/>
              </a:lnSpc>
            </a:pPr>
            <a:r>
              <a:rPr lang="en-US" b="1" dirty="0"/>
              <a:t>Example</a:t>
            </a:r>
            <a:r>
              <a:rPr lang="en-US" dirty="0"/>
              <a:t>: </a:t>
            </a:r>
          </a:p>
          <a:p>
            <a:pPr lvl="1">
              <a:lnSpc>
                <a:spcPct val="100000"/>
              </a:lnSpc>
            </a:pPr>
            <a:r>
              <a:rPr lang="en-US" dirty="0"/>
              <a:t>Suppose </a:t>
            </a:r>
            <a:r>
              <a:rPr lang="en-US" dirty="0" smtClean="0"/>
              <a:t>that </a:t>
            </a:r>
            <a:r>
              <a:rPr lang="en-US" dirty="0"/>
              <a:t>you need to complete testing of your project in one month,  you already estimated the effort for each tasks in Test </a:t>
            </a:r>
            <a:r>
              <a:rPr lang="en-US" dirty="0" smtClean="0"/>
              <a:t>Estimation. </a:t>
            </a:r>
            <a:r>
              <a:rPr lang="en-US" dirty="0"/>
              <a:t>You can create a schedule similar to the one below:</a:t>
            </a:r>
          </a:p>
          <a:p>
            <a:pPr>
              <a:lnSpc>
                <a:spcPct val="100000"/>
              </a:lnSpc>
            </a:pPr>
            <a:endParaRPr lang="en-US" dirty="0"/>
          </a:p>
        </p:txBody>
      </p:sp>
      <p:sp>
        <p:nvSpPr>
          <p:cNvPr id="5" name="Slide Number Placeholder 4">
            <a:extLst>
              <a:ext uri="{FF2B5EF4-FFF2-40B4-BE49-F238E27FC236}">
                <a16:creationId xmlns:a16="http://schemas.microsoft.com/office/drawing/2014/main" id="{28D8953B-69ED-49AC-89A2-AE700D57E35E}"/>
              </a:ext>
            </a:extLst>
          </p:cNvPr>
          <p:cNvSpPr>
            <a:spLocks noGrp="1"/>
          </p:cNvSpPr>
          <p:nvPr>
            <p:ph type="sldNum" sz="quarter" idx="12"/>
          </p:nvPr>
        </p:nvSpPr>
        <p:spPr/>
        <p:txBody>
          <a:bodyPr/>
          <a:lstStyle/>
          <a:p>
            <a:fld id="{E31375A4-56A4-47D6-9801-1991572033F7}" type="slidenum">
              <a:rPr lang="en-US" smtClean="0"/>
              <a:pPr/>
              <a:t>48</a:t>
            </a:fld>
            <a:endParaRPr lang="en-US"/>
          </a:p>
        </p:txBody>
      </p:sp>
      <p:pic>
        <p:nvPicPr>
          <p:cNvPr id="15362" name="Picture 2" descr="https://www.guru99.com/images/TestManagement/testmanagement_article_2_4_14.png">
            <a:extLst>
              <a:ext uri="{FF2B5EF4-FFF2-40B4-BE49-F238E27FC236}">
                <a16:creationId xmlns:a16="http://schemas.microsoft.com/office/drawing/2014/main" id="{1FBD58A1-90A0-46C7-B325-5A4DEF4B0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27" y="3444275"/>
            <a:ext cx="8801100" cy="2543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096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DA1B-C032-4C8E-869C-28D6BD68F701}"/>
              </a:ext>
            </a:extLst>
          </p:cNvPr>
          <p:cNvSpPr>
            <a:spLocks noGrp="1"/>
          </p:cNvSpPr>
          <p:nvPr>
            <p:ph type="title"/>
          </p:nvPr>
        </p:nvSpPr>
        <p:spPr/>
        <p:txBody>
          <a:bodyPr/>
          <a:lstStyle/>
          <a:p>
            <a:r>
              <a:rPr lang="en-US" dirty="0"/>
              <a:t>8. Test Deliverables</a:t>
            </a:r>
          </a:p>
        </p:txBody>
      </p:sp>
      <p:sp>
        <p:nvSpPr>
          <p:cNvPr id="3" name="Content Placeholder 2">
            <a:extLst>
              <a:ext uri="{FF2B5EF4-FFF2-40B4-BE49-F238E27FC236}">
                <a16:creationId xmlns:a16="http://schemas.microsoft.com/office/drawing/2014/main" id="{C6264F55-5498-43BD-A6EC-864F39BA35CD}"/>
              </a:ext>
            </a:extLst>
          </p:cNvPr>
          <p:cNvSpPr>
            <a:spLocks noGrp="1"/>
          </p:cNvSpPr>
          <p:nvPr>
            <p:ph idx="1"/>
          </p:nvPr>
        </p:nvSpPr>
        <p:spPr>
          <a:xfrm>
            <a:off x="483079" y="1440611"/>
            <a:ext cx="10860657" cy="4865298"/>
          </a:xfrm>
        </p:spPr>
        <p:txBody>
          <a:bodyPr>
            <a:normAutofit/>
          </a:bodyPr>
          <a:lstStyle/>
          <a:p>
            <a:pPr>
              <a:lnSpc>
                <a:spcPct val="100000"/>
              </a:lnSpc>
            </a:pPr>
            <a:r>
              <a:rPr lang="en-US" dirty="0"/>
              <a:t>Test Deliverables is a list of all the </a:t>
            </a:r>
            <a:r>
              <a:rPr lang="en-US" b="1" dirty="0"/>
              <a:t>documents</a:t>
            </a:r>
            <a:r>
              <a:rPr lang="en-US" dirty="0"/>
              <a:t>, </a:t>
            </a:r>
            <a:r>
              <a:rPr lang="en-US" b="1" dirty="0"/>
              <a:t>tools</a:t>
            </a:r>
            <a:r>
              <a:rPr lang="en-US" dirty="0"/>
              <a:t> and other </a:t>
            </a:r>
            <a:r>
              <a:rPr lang="en-US" b="1" dirty="0"/>
              <a:t>components</a:t>
            </a:r>
            <a:r>
              <a:rPr lang="en-US" dirty="0"/>
              <a:t> that has to be developed and maintained in support of the testing effort.</a:t>
            </a:r>
          </a:p>
          <a:p>
            <a:pPr>
              <a:lnSpc>
                <a:spcPct val="100000"/>
              </a:lnSpc>
            </a:pPr>
            <a:r>
              <a:rPr lang="en-US" dirty="0"/>
              <a:t>There are different test deliverables at every phase of the software development lifecycle:</a:t>
            </a:r>
          </a:p>
          <a:p>
            <a:pPr lvl="1">
              <a:lnSpc>
                <a:spcPct val="100000"/>
              </a:lnSpc>
            </a:pPr>
            <a:r>
              <a:rPr lang="en-US" b="1" dirty="0"/>
              <a:t>Before Testing </a:t>
            </a:r>
            <a:r>
              <a:rPr lang="en-US" dirty="0"/>
              <a:t>(e.g. test plans, test cases, test design specifications)</a:t>
            </a:r>
          </a:p>
          <a:p>
            <a:pPr lvl="1">
              <a:lnSpc>
                <a:spcPct val="100000"/>
              </a:lnSpc>
            </a:pPr>
            <a:r>
              <a:rPr lang="en-US" b="1" dirty="0"/>
              <a:t>During Testing </a:t>
            </a:r>
            <a:r>
              <a:rPr lang="en-US" dirty="0"/>
              <a:t>(e.g. test scripts, test data, test traceability matrix, error logs) </a:t>
            </a:r>
          </a:p>
          <a:p>
            <a:pPr lvl="1">
              <a:lnSpc>
                <a:spcPct val="100000"/>
              </a:lnSpc>
            </a:pPr>
            <a:r>
              <a:rPr lang="en-US" b="1" dirty="0"/>
              <a:t>After Testing </a:t>
            </a:r>
            <a:r>
              <a:rPr lang="en-US" dirty="0"/>
              <a:t>(e.g. test results and reports, defect report, installation guidelines, release notes)</a:t>
            </a:r>
          </a:p>
        </p:txBody>
      </p:sp>
      <p:sp>
        <p:nvSpPr>
          <p:cNvPr id="5" name="Slide Number Placeholder 4">
            <a:extLst>
              <a:ext uri="{FF2B5EF4-FFF2-40B4-BE49-F238E27FC236}">
                <a16:creationId xmlns:a16="http://schemas.microsoft.com/office/drawing/2014/main" id="{8E818C48-83F4-4D99-A8FC-331638404519}"/>
              </a:ext>
            </a:extLst>
          </p:cNvPr>
          <p:cNvSpPr>
            <a:spLocks noGrp="1"/>
          </p:cNvSpPr>
          <p:nvPr>
            <p:ph type="sldNum" sz="quarter" idx="12"/>
          </p:nvPr>
        </p:nvSpPr>
        <p:spPr/>
        <p:txBody>
          <a:bodyPr/>
          <a:lstStyle/>
          <a:p>
            <a:fld id="{E31375A4-56A4-47D6-9801-1991572033F7}" type="slidenum">
              <a:rPr lang="en-US" smtClean="0"/>
              <a:pPr/>
              <a:t>49</a:t>
            </a:fld>
            <a:endParaRPr lang="en-US"/>
          </a:p>
        </p:txBody>
      </p:sp>
    </p:spTree>
    <p:extLst>
      <p:ext uri="{BB962C8B-B14F-4D97-AF65-F5344CB8AC3E}">
        <p14:creationId xmlns:p14="http://schemas.microsoft.com/office/powerpoint/2010/main" val="236445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organization and independence</a:t>
            </a:r>
            <a:endParaRPr lang="en-US" dirty="0"/>
          </a:p>
        </p:txBody>
      </p:sp>
      <p:sp>
        <p:nvSpPr>
          <p:cNvPr id="3" name="Content Placeholder 2"/>
          <p:cNvSpPr>
            <a:spLocks noGrp="1"/>
          </p:cNvSpPr>
          <p:nvPr>
            <p:ph idx="1"/>
          </p:nvPr>
        </p:nvSpPr>
        <p:spPr/>
        <p:txBody>
          <a:bodyPr/>
          <a:lstStyle/>
          <a:p>
            <a:r>
              <a:rPr lang="en-US" dirty="0" smtClean="0"/>
              <a:t>For large, complex or safety critical projects, it is usually best to have multiple levels of testing , with some or all of the levels done by independent testers</a:t>
            </a:r>
          </a:p>
          <a:p>
            <a:r>
              <a:rPr lang="en-US" dirty="0" smtClean="0"/>
              <a:t>Development staff can participate in testing, especially at the lower levels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1474715" y="3991743"/>
            <a:ext cx="3623496" cy="2162715"/>
          </a:xfrm>
          <a:prstGeom prst="rect">
            <a:avLst/>
          </a:prstGeom>
        </p:spPr>
      </p:pic>
      <p:pic>
        <p:nvPicPr>
          <p:cNvPr id="6" name="Picture 5"/>
          <p:cNvPicPr>
            <a:picLocks noChangeAspect="1"/>
          </p:cNvPicPr>
          <p:nvPr/>
        </p:nvPicPr>
        <p:blipFill>
          <a:blip r:embed="rId3"/>
          <a:stretch>
            <a:fillRect/>
          </a:stretch>
        </p:blipFill>
        <p:spPr>
          <a:xfrm>
            <a:off x="6577812" y="3991744"/>
            <a:ext cx="3334888" cy="2223258"/>
          </a:xfrm>
          <a:prstGeom prst="rect">
            <a:avLst/>
          </a:prstGeom>
        </p:spPr>
      </p:pic>
      <p:sp>
        <p:nvSpPr>
          <p:cNvPr id="7" name="Rectangle 6"/>
          <p:cNvSpPr/>
          <p:nvPr/>
        </p:nvSpPr>
        <p:spPr>
          <a:xfrm>
            <a:off x="3470872" y="3410226"/>
            <a:ext cx="4559261" cy="523220"/>
          </a:xfrm>
          <a:prstGeom prst="rect">
            <a:avLst/>
          </a:prstGeom>
        </p:spPr>
        <p:txBody>
          <a:bodyPr wrap="none">
            <a:spAutoFit/>
          </a:bodyPr>
          <a:lstStyle/>
          <a:p>
            <a:r>
              <a:rPr lang="en-US" sz="2800" b="1" dirty="0">
                <a:latin typeface="Candara" panose="020E0502030303020204" pitchFamily="34" charset="0"/>
              </a:rPr>
              <a:t>Advantages &amp; disadvantages</a:t>
            </a:r>
          </a:p>
        </p:txBody>
      </p:sp>
    </p:spTree>
    <p:extLst>
      <p:ext uri="{BB962C8B-B14F-4D97-AF65-F5344CB8AC3E}">
        <p14:creationId xmlns:p14="http://schemas.microsoft.com/office/powerpoint/2010/main" val="3482261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progress monitoring</a:t>
            </a:r>
          </a:p>
        </p:txBody>
      </p:sp>
      <p:sp>
        <p:nvSpPr>
          <p:cNvPr id="3" name="Content Placeholder 2"/>
          <p:cNvSpPr>
            <a:spLocks noGrp="1"/>
          </p:cNvSpPr>
          <p:nvPr>
            <p:ph idx="1"/>
          </p:nvPr>
        </p:nvSpPr>
        <p:spPr/>
        <p:txBody>
          <a:bodyPr>
            <a:normAutofit/>
          </a:bodyPr>
          <a:lstStyle/>
          <a:p>
            <a:r>
              <a:rPr lang="en-US" dirty="0" smtClean="0"/>
              <a:t>The </a:t>
            </a:r>
            <a:r>
              <a:rPr lang="en-US" dirty="0"/>
              <a:t>purpose of test monitoring is to give feedback and </a:t>
            </a:r>
            <a:r>
              <a:rPr lang="en-US" dirty="0" smtClean="0"/>
              <a:t>visibility about </a:t>
            </a:r>
            <a:r>
              <a:rPr lang="en-US" dirty="0"/>
              <a:t>test activities .</a:t>
            </a:r>
          </a:p>
          <a:p>
            <a:r>
              <a:rPr lang="en-US" dirty="0" smtClean="0"/>
              <a:t>Information </a:t>
            </a:r>
            <a:r>
              <a:rPr lang="en-US" dirty="0"/>
              <a:t>to be monitored may be collected manually </a:t>
            </a:r>
            <a:r>
              <a:rPr lang="en-US" dirty="0" smtClean="0"/>
              <a:t>or automatically </a:t>
            </a:r>
            <a:r>
              <a:rPr lang="en-US" dirty="0"/>
              <a:t>and may be used to measure exit criteria , such </a:t>
            </a:r>
            <a:r>
              <a:rPr lang="en-US" dirty="0" smtClean="0"/>
              <a:t>as coverage</a:t>
            </a:r>
            <a:r>
              <a:rPr lang="en-US" dirty="0"/>
              <a:t>.</a:t>
            </a:r>
          </a:p>
          <a:p>
            <a:r>
              <a:rPr lang="en-US" dirty="0" smtClean="0"/>
              <a:t>Metrics </a:t>
            </a:r>
            <a:r>
              <a:rPr lang="en-US" dirty="0"/>
              <a:t>may also be used to assess progress against the </a:t>
            </a:r>
            <a:r>
              <a:rPr lang="en-US" dirty="0" smtClean="0"/>
              <a:t>planned schedule </a:t>
            </a:r>
            <a:r>
              <a:rPr lang="en-US" dirty="0"/>
              <a:t>and budget.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1477421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progress monitoring</a:t>
            </a:r>
          </a:p>
        </p:txBody>
      </p:sp>
      <p:pic>
        <p:nvPicPr>
          <p:cNvPr id="4" name="Picture 3"/>
          <p:cNvPicPr>
            <a:picLocks noChangeAspect="1"/>
          </p:cNvPicPr>
          <p:nvPr/>
        </p:nvPicPr>
        <p:blipFill>
          <a:blip r:embed="rId2"/>
          <a:stretch>
            <a:fillRect/>
          </a:stretch>
        </p:blipFill>
        <p:spPr>
          <a:xfrm>
            <a:off x="616447" y="1585618"/>
            <a:ext cx="10957657" cy="452893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3766677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log template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56603" y="2249410"/>
            <a:ext cx="6980589" cy="241871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258660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case </a:t>
            </a:r>
            <a:r>
              <a:rPr lang="en-US" dirty="0" smtClean="0"/>
              <a:t>summary - common </a:t>
            </a:r>
            <a:r>
              <a:rPr lang="en-US" dirty="0"/>
              <a:t>metrics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40430" y="1293962"/>
            <a:ext cx="6305702" cy="519891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3635682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defects opened and closed chart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24656" y="1619937"/>
            <a:ext cx="6568250" cy="446030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1159684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reporting</a:t>
            </a:r>
          </a:p>
        </p:txBody>
      </p:sp>
      <p:sp>
        <p:nvSpPr>
          <p:cNvPr id="3" name="Content Placeholder 2"/>
          <p:cNvSpPr>
            <a:spLocks noGrp="1"/>
          </p:cNvSpPr>
          <p:nvPr>
            <p:ph idx="1"/>
          </p:nvPr>
        </p:nvSpPr>
        <p:spPr/>
        <p:txBody>
          <a:bodyPr/>
          <a:lstStyle/>
          <a:p>
            <a:r>
              <a:rPr lang="en-US" dirty="0"/>
              <a:t>Test </a:t>
            </a:r>
            <a:r>
              <a:rPr lang="en-US" dirty="0" smtClean="0"/>
              <a:t>reporting is </a:t>
            </a:r>
            <a:r>
              <a:rPr lang="en-US" dirty="0"/>
              <a:t>concerned with summarizing information about </a:t>
            </a:r>
            <a:r>
              <a:rPr lang="en-US" dirty="0" smtClean="0"/>
              <a:t>the testing </a:t>
            </a:r>
            <a:r>
              <a:rPr lang="en-US" dirty="0"/>
              <a:t>endeavor, including:</a:t>
            </a:r>
          </a:p>
        </p:txBody>
      </p:sp>
      <p:sp>
        <p:nvSpPr>
          <p:cNvPr id="4" name="Oval 3"/>
          <p:cNvSpPr/>
          <p:nvPr/>
        </p:nvSpPr>
        <p:spPr>
          <a:xfrm>
            <a:off x="1399032" y="2862072"/>
            <a:ext cx="4251960" cy="3054096"/>
          </a:xfrm>
          <a:prstGeom prst="ellipse">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andara" panose="020E0502030303020204" pitchFamily="34" charset="0"/>
              </a:rPr>
              <a:t>What happened </a:t>
            </a:r>
            <a:r>
              <a:rPr lang="en-US" sz="2400" dirty="0" smtClean="0">
                <a:latin typeface="Candara" panose="020E0502030303020204" pitchFamily="34" charset="0"/>
              </a:rPr>
              <a:t>during a </a:t>
            </a:r>
            <a:r>
              <a:rPr lang="en-US" sz="2400" dirty="0">
                <a:latin typeface="Candara" panose="020E0502030303020204" pitchFamily="34" charset="0"/>
              </a:rPr>
              <a:t>period of testing </a:t>
            </a:r>
            <a:r>
              <a:rPr lang="en-US" sz="2400" dirty="0" smtClean="0">
                <a:latin typeface="Candara" panose="020E0502030303020204" pitchFamily="34" charset="0"/>
              </a:rPr>
              <a:t>(</a:t>
            </a:r>
            <a:r>
              <a:rPr lang="en-US" sz="2400" dirty="0">
                <a:latin typeface="Candara" panose="020E0502030303020204" pitchFamily="34" charset="0"/>
              </a:rPr>
              <a:t>ex: dates when exit criteria were met)</a:t>
            </a:r>
          </a:p>
        </p:txBody>
      </p:sp>
      <p:sp>
        <p:nvSpPr>
          <p:cNvPr id="5" name="Oval 4"/>
          <p:cNvSpPr/>
          <p:nvPr/>
        </p:nvSpPr>
        <p:spPr>
          <a:xfrm>
            <a:off x="6211824" y="2862072"/>
            <a:ext cx="4251960" cy="3054096"/>
          </a:xfrm>
          <a:prstGeom prst="ellipse">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andara" panose="020E0502030303020204" pitchFamily="34" charset="0"/>
              </a:rPr>
              <a:t>Analyzed </a:t>
            </a:r>
            <a:r>
              <a:rPr lang="en-US" sz="2400" dirty="0" smtClean="0">
                <a:latin typeface="Candara" panose="020E0502030303020204" pitchFamily="34" charset="0"/>
              </a:rPr>
              <a:t>metrics to support decisions about </a:t>
            </a:r>
            <a:r>
              <a:rPr lang="en-US" sz="2400" dirty="0">
                <a:latin typeface="Candara" panose="020E0502030303020204" pitchFamily="34" charset="0"/>
              </a:rPr>
              <a:t>future </a:t>
            </a:r>
            <a:r>
              <a:rPr lang="en-US" sz="2400" dirty="0" smtClean="0">
                <a:latin typeface="Candara" panose="020E0502030303020204" pitchFamily="34" charset="0"/>
              </a:rPr>
              <a:t>actions</a:t>
            </a:r>
            <a:endParaRPr lang="en-US" sz="2400" dirty="0">
              <a:latin typeface="Candara" panose="020E0502030303020204" pitchFamily="34" charset="0"/>
            </a:endParaRPr>
          </a:p>
          <a:p>
            <a:pPr algn="ctr"/>
            <a:r>
              <a:rPr lang="en-US" sz="2400" dirty="0">
                <a:latin typeface="Candara" panose="020E0502030303020204" pitchFamily="34" charset="0"/>
              </a:rPr>
              <a:t>(ex: the </a:t>
            </a:r>
            <a:r>
              <a:rPr lang="en-US" sz="2400" dirty="0" smtClean="0">
                <a:latin typeface="Candara" panose="020E0502030303020204" pitchFamily="34" charset="0"/>
              </a:rPr>
              <a:t>economic benefit </a:t>
            </a:r>
            <a:r>
              <a:rPr lang="en-US" sz="2400" dirty="0">
                <a:latin typeface="Candara" panose="020E0502030303020204" pitchFamily="34" charset="0"/>
              </a:rPr>
              <a:t>of </a:t>
            </a:r>
            <a:r>
              <a:rPr lang="en-US" sz="2400" dirty="0" smtClean="0">
                <a:latin typeface="Candara" panose="020E0502030303020204" pitchFamily="34" charset="0"/>
              </a:rPr>
              <a:t>continued testing</a:t>
            </a:r>
            <a:r>
              <a:rPr lang="en-US" sz="2400" dirty="0">
                <a:latin typeface="Candara" panose="020E0502030303020204" pitchFamily="34" charset="0"/>
              </a:rPr>
              <a:t>)</a:t>
            </a:r>
          </a:p>
        </p:txBody>
      </p:sp>
      <p:sp>
        <p:nvSpPr>
          <p:cNvPr id="6" name="Slide Number Placeholder 5"/>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814415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reporting</a:t>
            </a:r>
          </a:p>
        </p:txBody>
      </p:sp>
      <p:sp>
        <p:nvSpPr>
          <p:cNvPr id="3" name="Content Placeholder 2"/>
          <p:cNvSpPr>
            <a:spLocks noGrp="1"/>
          </p:cNvSpPr>
          <p:nvPr>
            <p:ph idx="1"/>
          </p:nvPr>
        </p:nvSpPr>
        <p:spPr/>
        <p:txBody>
          <a:bodyPr/>
          <a:lstStyle/>
          <a:p>
            <a:r>
              <a:rPr lang="en-US" dirty="0" smtClean="0"/>
              <a:t>Metrics are </a:t>
            </a:r>
            <a:r>
              <a:rPr lang="en-US" dirty="0"/>
              <a:t>collected at the end of a test level in order to assess:</a:t>
            </a:r>
          </a:p>
          <a:p>
            <a:pPr lvl="1"/>
            <a:r>
              <a:rPr lang="en-US" dirty="0"/>
              <a:t>The adequacy of </a:t>
            </a:r>
            <a:r>
              <a:rPr lang="en-US" dirty="0" smtClean="0"/>
              <a:t>the test </a:t>
            </a:r>
            <a:r>
              <a:rPr lang="en-US" dirty="0"/>
              <a:t>objectives for that test level</a:t>
            </a:r>
          </a:p>
          <a:p>
            <a:pPr lvl="1"/>
            <a:r>
              <a:rPr lang="en-US" dirty="0"/>
              <a:t>The adequacy of </a:t>
            </a:r>
            <a:r>
              <a:rPr lang="en-US" dirty="0" smtClean="0"/>
              <a:t>the test </a:t>
            </a:r>
            <a:r>
              <a:rPr lang="en-US" dirty="0"/>
              <a:t>approaches with respect to its objectives</a:t>
            </a:r>
          </a:p>
          <a:p>
            <a:pPr lvl="1"/>
            <a:r>
              <a:rPr lang="en-US" dirty="0" smtClean="0"/>
              <a:t>The effectiveness </a:t>
            </a:r>
            <a:r>
              <a:rPr lang="en-US" dirty="0"/>
              <a:t>of the testing with respect to its objectives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1204785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reporting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10325" y="1785566"/>
            <a:ext cx="8758971" cy="4391397"/>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3059874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summary </a:t>
            </a:r>
            <a:r>
              <a:rPr lang="en-US" dirty="0" smtClean="0"/>
              <a:t>report - template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282283" y="2283993"/>
            <a:ext cx="7627434" cy="2765502"/>
          </a:xfrm>
          <a:prstGeom prst="rect">
            <a:avLst/>
          </a:prstGeom>
        </p:spPr>
      </p:pic>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409219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control</a:t>
            </a:r>
          </a:p>
        </p:txBody>
      </p:sp>
      <p:sp>
        <p:nvSpPr>
          <p:cNvPr id="3" name="Content Placeholder 2"/>
          <p:cNvSpPr>
            <a:spLocks noGrp="1"/>
          </p:cNvSpPr>
          <p:nvPr>
            <p:ph idx="1"/>
          </p:nvPr>
        </p:nvSpPr>
        <p:spPr/>
        <p:txBody>
          <a:bodyPr>
            <a:normAutofit/>
          </a:bodyPr>
          <a:lstStyle/>
          <a:p>
            <a:r>
              <a:rPr lang="en-US" dirty="0" smtClean="0"/>
              <a:t>Projects do </a:t>
            </a:r>
            <a:r>
              <a:rPr lang="en-US" dirty="0"/>
              <a:t>not always go according to plan.</a:t>
            </a:r>
          </a:p>
          <a:p>
            <a:r>
              <a:rPr lang="en-US" dirty="0"/>
              <a:t>Different factors can lead to deviations:</a:t>
            </a:r>
          </a:p>
          <a:p>
            <a:pPr lvl="1"/>
            <a:r>
              <a:rPr lang="en-US" dirty="0" smtClean="0"/>
              <a:t>New </a:t>
            </a:r>
            <a:r>
              <a:rPr lang="en-US" dirty="0"/>
              <a:t>risks</a:t>
            </a:r>
          </a:p>
          <a:p>
            <a:pPr lvl="1"/>
            <a:r>
              <a:rPr lang="en-US" dirty="0" smtClean="0"/>
              <a:t>New </a:t>
            </a:r>
            <a:r>
              <a:rPr lang="en-US" dirty="0"/>
              <a:t>needs</a:t>
            </a:r>
          </a:p>
          <a:p>
            <a:pPr lvl="1"/>
            <a:r>
              <a:rPr lang="en-US" dirty="0" smtClean="0"/>
              <a:t>Test </a:t>
            </a:r>
            <a:r>
              <a:rPr lang="en-US" dirty="0"/>
              <a:t>findings</a:t>
            </a:r>
          </a:p>
          <a:p>
            <a:pPr lvl="1"/>
            <a:r>
              <a:rPr lang="en-US" dirty="0" smtClean="0"/>
              <a:t>External </a:t>
            </a:r>
            <a:r>
              <a:rPr lang="en-US" dirty="0"/>
              <a:t>events</a:t>
            </a:r>
          </a:p>
          <a:p>
            <a:pPr lvl="1"/>
            <a:r>
              <a:rPr lang="en-US" dirty="0" smtClean="0"/>
              <a:t>Test </a:t>
            </a:r>
            <a:r>
              <a:rPr lang="en-US" dirty="0"/>
              <a:t>environment problems</a:t>
            </a:r>
          </a:p>
          <a:p>
            <a:r>
              <a:rPr lang="en-US" dirty="0"/>
              <a:t>Test </a:t>
            </a:r>
            <a:r>
              <a:rPr lang="en-US" dirty="0" smtClean="0"/>
              <a:t>control describes </a:t>
            </a:r>
            <a:r>
              <a:rPr lang="en-US" dirty="0"/>
              <a:t>any guiding or corrective </a:t>
            </a:r>
            <a:r>
              <a:rPr lang="en-US" dirty="0" smtClean="0"/>
              <a:t>actions taken </a:t>
            </a:r>
            <a:r>
              <a:rPr lang="en-US" dirty="0"/>
              <a:t>as a result of information and metrics gathered </a:t>
            </a:r>
            <a:r>
              <a:rPr lang="en-US" dirty="0" smtClean="0"/>
              <a:t>and reported</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53823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&amp; disadvantages</a:t>
            </a:r>
            <a:endParaRPr lang="en-US" dirty="0"/>
          </a:p>
        </p:txBody>
      </p:sp>
      <p:sp>
        <p:nvSpPr>
          <p:cNvPr id="3" name="Content Placeholder 2"/>
          <p:cNvSpPr>
            <a:spLocks noGrp="1"/>
          </p:cNvSpPr>
          <p:nvPr>
            <p:ph idx="1"/>
          </p:nvPr>
        </p:nvSpPr>
        <p:spPr/>
        <p:txBody>
          <a:bodyPr>
            <a:normAutofit/>
          </a:bodyPr>
          <a:lstStyle/>
          <a:p>
            <a:pPr marL="0" indent="0">
              <a:buNone/>
            </a:pPr>
            <a:r>
              <a:rPr lang="en-US" b="1" dirty="0"/>
              <a:t>Note </a:t>
            </a:r>
            <a:endParaRPr lang="en-US" dirty="0"/>
          </a:p>
          <a:p>
            <a:r>
              <a:rPr lang="en-US" dirty="0"/>
              <a:t>Testing tasks may be done by people in a specific testing role, or may be done by someone in another role, such as:</a:t>
            </a:r>
          </a:p>
          <a:p>
            <a:pPr lvl="1"/>
            <a:r>
              <a:rPr lang="en-US" dirty="0" smtClean="0"/>
              <a:t>project </a:t>
            </a:r>
            <a:r>
              <a:rPr lang="en-US" dirty="0"/>
              <a:t>manager</a:t>
            </a:r>
          </a:p>
          <a:p>
            <a:pPr lvl="1"/>
            <a:r>
              <a:rPr lang="en-US" dirty="0" smtClean="0"/>
              <a:t>quality </a:t>
            </a:r>
            <a:r>
              <a:rPr lang="en-US" dirty="0"/>
              <a:t>manager</a:t>
            </a:r>
          </a:p>
          <a:p>
            <a:pPr lvl="1"/>
            <a:r>
              <a:rPr lang="en-US" dirty="0" smtClean="0"/>
              <a:t>developer</a:t>
            </a:r>
            <a:endParaRPr lang="en-US" dirty="0"/>
          </a:p>
          <a:p>
            <a:pPr lvl="1"/>
            <a:r>
              <a:rPr lang="en-US" dirty="0" smtClean="0"/>
              <a:t>business </a:t>
            </a:r>
            <a:r>
              <a:rPr lang="en-US" dirty="0"/>
              <a:t>and domain expert</a:t>
            </a:r>
          </a:p>
          <a:p>
            <a:pPr lvl="1"/>
            <a:r>
              <a:rPr lang="en-US" dirty="0" smtClean="0"/>
              <a:t>infrastructure </a:t>
            </a:r>
            <a:r>
              <a:rPr lang="en-US" dirty="0"/>
              <a:t>or IT operations</a:t>
            </a:r>
          </a:p>
          <a:p>
            <a:endParaRPr lang="en-US" sz="1600" dirty="0"/>
          </a:p>
          <a:p>
            <a:pPr lvl="1"/>
            <a:r>
              <a:rPr lang="en-US" i="1" dirty="0"/>
              <a:t>(this can be both good and bad)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1483002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control</a:t>
            </a:r>
          </a:p>
        </p:txBody>
      </p:sp>
      <p:sp>
        <p:nvSpPr>
          <p:cNvPr id="3" name="Content Placeholder 2"/>
          <p:cNvSpPr>
            <a:spLocks noGrp="1"/>
          </p:cNvSpPr>
          <p:nvPr>
            <p:ph idx="1"/>
          </p:nvPr>
        </p:nvSpPr>
        <p:spPr/>
        <p:txBody>
          <a:bodyPr>
            <a:normAutofit/>
          </a:bodyPr>
          <a:lstStyle/>
          <a:p>
            <a:r>
              <a:rPr lang="en-US" dirty="0"/>
              <a:t>Test </a:t>
            </a:r>
            <a:r>
              <a:rPr lang="en-US" dirty="0" smtClean="0"/>
              <a:t>control describes </a:t>
            </a:r>
            <a:r>
              <a:rPr lang="en-US" dirty="0"/>
              <a:t>any guiding or corrective actions taken as a </a:t>
            </a:r>
            <a:r>
              <a:rPr lang="en-US" dirty="0" smtClean="0"/>
              <a:t>result of </a:t>
            </a:r>
            <a:r>
              <a:rPr lang="en-US" dirty="0"/>
              <a:t>information and metrics gathered and reported</a:t>
            </a:r>
            <a:r>
              <a:rPr lang="en-US" dirty="0" smtClean="0"/>
              <a:t>.</a:t>
            </a:r>
          </a:p>
          <a:p>
            <a:r>
              <a:rPr lang="en-US" dirty="0"/>
              <a:t>Examples of test control actions are:</a:t>
            </a:r>
          </a:p>
          <a:p>
            <a:pPr lvl="1"/>
            <a:r>
              <a:rPr lang="en-US" dirty="0" smtClean="0"/>
              <a:t>Making decisions </a:t>
            </a:r>
            <a:r>
              <a:rPr lang="en-US" dirty="0"/>
              <a:t>based on information from test monitoring</a:t>
            </a:r>
          </a:p>
          <a:p>
            <a:pPr lvl="1"/>
            <a:r>
              <a:rPr lang="en-US" dirty="0" smtClean="0"/>
              <a:t>Re-prioritize </a:t>
            </a:r>
            <a:r>
              <a:rPr lang="en-US" dirty="0"/>
              <a:t>tests when an identified risk occurs</a:t>
            </a:r>
          </a:p>
          <a:p>
            <a:pPr lvl="1"/>
            <a:r>
              <a:rPr lang="en-US" dirty="0"/>
              <a:t>Change the test </a:t>
            </a:r>
            <a:r>
              <a:rPr lang="en-US" dirty="0" smtClean="0"/>
              <a:t>schedule due </a:t>
            </a:r>
            <a:r>
              <a:rPr lang="en-US" dirty="0"/>
              <a:t>to availability of a test environment</a:t>
            </a:r>
          </a:p>
          <a:p>
            <a:pPr lvl="1"/>
            <a:r>
              <a:rPr lang="en-US" dirty="0"/>
              <a:t>Set </a:t>
            </a:r>
            <a:r>
              <a:rPr lang="en-US" dirty="0" smtClean="0"/>
              <a:t>an entry </a:t>
            </a:r>
            <a:r>
              <a:rPr lang="en-US" dirty="0"/>
              <a:t>criteria requiring fixes to have been tested (</a:t>
            </a:r>
            <a:r>
              <a:rPr lang="en-US" dirty="0" smtClean="0"/>
              <a:t>confirmation tested</a:t>
            </a:r>
            <a:r>
              <a:rPr lang="en-US" dirty="0"/>
              <a:t>) by a developer before accepting them into a build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2293958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US" dirty="0" smtClean="0"/>
              <a:t>The purpose </a:t>
            </a:r>
            <a:r>
              <a:rPr lang="en-US" dirty="0"/>
              <a:t>of configuration management is to establish </a:t>
            </a:r>
            <a:r>
              <a:rPr lang="en-US" dirty="0" smtClean="0"/>
              <a:t>and maintain </a:t>
            </a:r>
            <a:r>
              <a:rPr lang="en-US" dirty="0"/>
              <a:t>the integrity of the software and related products </a:t>
            </a:r>
            <a:r>
              <a:rPr lang="en-US" dirty="0" smtClean="0"/>
              <a:t>through the </a:t>
            </a:r>
            <a:r>
              <a:rPr lang="en-US" dirty="0"/>
              <a:t>project and product life cycle</a:t>
            </a:r>
          </a:p>
        </p:txBody>
      </p:sp>
      <p:pic>
        <p:nvPicPr>
          <p:cNvPr id="4" name="Picture 3"/>
          <p:cNvPicPr>
            <a:picLocks noChangeAspect="1"/>
          </p:cNvPicPr>
          <p:nvPr/>
        </p:nvPicPr>
        <p:blipFill>
          <a:blip r:embed="rId2"/>
          <a:stretch>
            <a:fillRect/>
          </a:stretch>
        </p:blipFill>
        <p:spPr>
          <a:xfrm>
            <a:off x="1243235" y="3418331"/>
            <a:ext cx="9688277" cy="170521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391622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normAutofit/>
          </a:bodyPr>
          <a:lstStyle/>
          <a:p>
            <a:r>
              <a:rPr lang="en-US" dirty="0"/>
              <a:t>The configuration management shall ensure </a:t>
            </a:r>
            <a:r>
              <a:rPr lang="en-US" dirty="0" smtClean="0"/>
              <a:t>that all items are</a:t>
            </a:r>
            <a:endParaRPr lang="en-US" dirty="0"/>
          </a:p>
          <a:p>
            <a:pPr lvl="1"/>
            <a:r>
              <a:rPr lang="en-US" dirty="0" smtClean="0"/>
              <a:t>identified</a:t>
            </a:r>
            <a:endParaRPr lang="en-US" dirty="0"/>
          </a:p>
          <a:p>
            <a:pPr lvl="1"/>
            <a:r>
              <a:rPr lang="en-US" dirty="0" smtClean="0"/>
              <a:t>version </a:t>
            </a:r>
            <a:r>
              <a:rPr lang="en-US" dirty="0"/>
              <a:t>controlled</a:t>
            </a:r>
          </a:p>
          <a:p>
            <a:pPr lvl="1"/>
            <a:r>
              <a:rPr lang="en-US" dirty="0" smtClean="0"/>
              <a:t>tracked </a:t>
            </a:r>
            <a:r>
              <a:rPr lang="en-US" dirty="0"/>
              <a:t>for </a:t>
            </a:r>
            <a:r>
              <a:rPr lang="en-US" dirty="0" smtClean="0"/>
              <a:t>changes</a:t>
            </a:r>
          </a:p>
          <a:p>
            <a:pPr lvl="1"/>
            <a:endParaRPr lang="en-US" dirty="0"/>
          </a:p>
          <a:p>
            <a:pPr marL="457200" lvl="1" indent="0">
              <a:buNone/>
            </a:pPr>
            <a:r>
              <a:rPr lang="en-US" dirty="0"/>
              <a:t>so </a:t>
            </a:r>
            <a:r>
              <a:rPr lang="en-US" dirty="0" smtClean="0"/>
              <a:t>that traceability </a:t>
            </a:r>
            <a:r>
              <a:rPr lang="en-US" dirty="0"/>
              <a:t>can be maintained </a:t>
            </a:r>
            <a:r>
              <a:rPr lang="en-US" dirty="0" smtClean="0"/>
              <a:t>throughout the </a:t>
            </a:r>
            <a:r>
              <a:rPr lang="en-US" dirty="0"/>
              <a:t>test </a:t>
            </a:r>
            <a:r>
              <a:rPr lang="en-US" dirty="0" smtClean="0"/>
              <a:t>process</a:t>
            </a:r>
          </a:p>
          <a:p>
            <a:pPr marL="457200" lvl="1" indent="0">
              <a:buNone/>
            </a:pPr>
            <a:endParaRPr lang="en-US" dirty="0"/>
          </a:p>
          <a:p>
            <a:r>
              <a:rPr lang="en-US" dirty="0"/>
              <a:t>All identified documents and </a:t>
            </a:r>
            <a:r>
              <a:rPr lang="en-US" dirty="0" smtClean="0"/>
              <a:t>software items </a:t>
            </a:r>
            <a:r>
              <a:rPr lang="en-US" dirty="0"/>
              <a:t>should </a:t>
            </a:r>
            <a:r>
              <a:rPr lang="en-US" dirty="0" smtClean="0"/>
              <a:t>be referenced </a:t>
            </a:r>
            <a:r>
              <a:rPr lang="en-US" dirty="0"/>
              <a:t>unambiguously in test documentation.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19178031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normAutofit/>
          </a:bodyPr>
          <a:lstStyle/>
          <a:p>
            <a:r>
              <a:rPr lang="en-US" dirty="0"/>
              <a:t>Configuration management helps </a:t>
            </a:r>
            <a:r>
              <a:rPr lang="en-US" dirty="0" smtClean="0"/>
              <a:t>to uniquely </a:t>
            </a:r>
            <a:r>
              <a:rPr lang="en-US" dirty="0"/>
              <a:t>identify (and </a:t>
            </a:r>
            <a:r>
              <a:rPr lang="en-US" dirty="0" smtClean="0"/>
              <a:t>to reproduce)</a:t>
            </a:r>
          </a:p>
          <a:p>
            <a:endParaRPr lang="en-US" dirty="0"/>
          </a:p>
          <a:p>
            <a:endParaRPr lang="en-US" dirty="0" smtClean="0"/>
          </a:p>
          <a:p>
            <a:endParaRPr lang="en-US" dirty="0"/>
          </a:p>
          <a:p>
            <a:endParaRPr lang="en-US" dirty="0" smtClean="0"/>
          </a:p>
          <a:p>
            <a:endParaRPr lang="en-US" dirty="0"/>
          </a:p>
          <a:p>
            <a:r>
              <a:rPr lang="en-US" dirty="0"/>
              <a:t>Configuration </a:t>
            </a:r>
            <a:r>
              <a:rPr lang="en-US" dirty="0" smtClean="0"/>
              <a:t>management procedures </a:t>
            </a:r>
            <a:r>
              <a:rPr lang="en-US" dirty="0"/>
              <a:t>and tools should be selected </a:t>
            </a:r>
            <a:r>
              <a:rPr lang="en-US" dirty="0" smtClean="0"/>
              <a:t>during the </a:t>
            </a:r>
            <a:r>
              <a:rPr lang="en-US" dirty="0"/>
              <a:t>project planning stage</a:t>
            </a:r>
            <a:endParaRPr lang="en-US" dirty="0" smtClean="0"/>
          </a:p>
          <a:p>
            <a:endParaRPr lang="en-US" dirty="0"/>
          </a:p>
        </p:txBody>
      </p:sp>
      <p:pic>
        <p:nvPicPr>
          <p:cNvPr id="4" name="Picture 3"/>
          <p:cNvPicPr>
            <a:picLocks noChangeAspect="1"/>
          </p:cNvPicPr>
          <p:nvPr/>
        </p:nvPicPr>
        <p:blipFill>
          <a:blip r:embed="rId2"/>
          <a:stretch>
            <a:fillRect/>
          </a:stretch>
        </p:blipFill>
        <p:spPr>
          <a:xfrm>
            <a:off x="893671" y="2456091"/>
            <a:ext cx="10059602" cy="139399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63</a:t>
            </a:fld>
            <a:endParaRPr lang="en-US" dirty="0"/>
          </a:p>
        </p:txBody>
      </p:sp>
    </p:spTree>
    <p:extLst>
      <p:ext uri="{BB962C8B-B14F-4D97-AF65-F5344CB8AC3E}">
        <p14:creationId xmlns:p14="http://schemas.microsoft.com/office/powerpoint/2010/main" val="2134958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US" dirty="0"/>
              <a:t>When testers receive an organized</a:t>
            </a:r>
            <a:r>
              <a:rPr lang="en-US" dirty="0" smtClean="0"/>
              <a:t>, version </a:t>
            </a:r>
            <a:r>
              <a:rPr lang="en-US" dirty="0"/>
              <a:t>controlled test release from </a:t>
            </a:r>
            <a:r>
              <a:rPr lang="en-US" dirty="0" smtClean="0"/>
              <a:t>a source </a:t>
            </a:r>
            <a:r>
              <a:rPr lang="en-US" dirty="0"/>
              <a:t>code repository, it should be accompanied by a test item </a:t>
            </a:r>
            <a:r>
              <a:rPr lang="en-US" dirty="0" smtClean="0"/>
              <a:t>release note </a:t>
            </a:r>
            <a:r>
              <a:rPr lang="en-US" dirty="0"/>
              <a:t>:</a:t>
            </a:r>
          </a:p>
        </p:txBody>
      </p:sp>
      <p:pic>
        <p:nvPicPr>
          <p:cNvPr id="4" name="Picture 3"/>
          <p:cNvPicPr>
            <a:picLocks noChangeAspect="1"/>
          </p:cNvPicPr>
          <p:nvPr/>
        </p:nvPicPr>
        <p:blipFill>
          <a:blip r:embed="rId2"/>
          <a:stretch>
            <a:fillRect/>
          </a:stretch>
        </p:blipFill>
        <p:spPr>
          <a:xfrm>
            <a:off x="2379004" y="3083800"/>
            <a:ext cx="6819343" cy="238677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3765301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testing</a:t>
            </a:r>
          </a:p>
        </p:txBody>
      </p:sp>
      <p:sp>
        <p:nvSpPr>
          <p:cNvPr id="3" name="Content Placeholder 2"/>
          <p:cNvSpPr>
            <a:spLocks noGrp="1"/>
          </p:cNvSpPr>
          <p:nvPr>
            <p:ph idx="1"/>
          </p:nvPr>
        </p:nvSpPr>
        <p:spPr/>
        <p:txBody>
          <a:bodyPr>
            <a:normAutofit/>
          </a:bodyPr>
          <a:lstStyle/>
          <a:p>
            <a:r>
              <a:rPr lang="en-US" dirty="0" smtClean="0"/>
              <a:t>Risk </a:t>
            </a:r>
            <a:r>
              <a:rPr lang="en-US" dirty="0"/>
              <a:t>is the possibility of a negative or undesirable </a:t>
            </a:r>
            <a:r>
              <a:rPr lang="en-US" dirty="0" smtClean="0"/>
              <a:t>outcome, the possible </a:t>
            </a:r>
            <a:r>
              <a:rPr lang="en-US" dirty="0"/>
              <a:t>problems that might endanger the objectives of </a:t>
            </a:r>
            <a:r>
              <a:rPr lang="en-US" dirty="0" smtClean="0"/>
              <a:t>the project </a:t>
            </a:r>
            <a:r>
              <a:rPr lang="en-US" dirty="0"/>
              <a:t>stakeholders.</a:t>
            </a:r>
          </a:p>
          <a:p>
            <a:r>
              <a:rPr lang="en-US" dirty="0" smtClean="0"/>
              <a:t>Risks </a:t>
            </a:r>
            <a:r>
              <a:rPr lang="en-US" dirty="0"/>
              <a:t>are related to the</a:t>
            </a:r>
          </a:p>
          <a:p>
            <a:pPr lvl="1"/>
            <a:r>
              <a:rPr lang="en-US" dirty="0"/>
              <a:t>product</a:t>
            </a:r>
          </a:p>
          <a:p>
            <a:pPr lvl="1"/>
            <a:r>
              <a:rPr lang="en-US" dirty="0"/>
              <a:t>project</a:t>
            </a:r>
          </a:p>
          <a:p>
            <a:r>
              <a:rPr lang="en-US" dirty="0" smtClean="0"/>
              <a:t>Risk </a:t>
            </a:r>
            <a:r>
              <a:rPr lang="en-US" dirty="0"/>
              <a:t>analysis and risk management can help us plot a course </a:t>
            </a:r>
            <a:r>
              <a:rPr lang="en-US" dirty="0" smtClean="0"/>
              <a:t>for solid </a:t>
            </a:r>
            <a:r>
              <a:rPr lang="en-US" dirty="0"/>
              <a:t>testing.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639163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testing</a:t>
            </a:r>
          </a:p>
        </p:txBody>
      </p:sp>
      <p:sp>
        <p:nvSpPr>
          <p:cNvPr id="3" name="Content Placeholder 2"/>
          <p:cNvSpPr>
            <a:spLocks noGrp="1"/>
          </p:cNvSpPr>
          <p:nvPr>
            <p:ph idx="1"/>
          </p:nvPr>
        </p:nvSpPr>
        <p:spPr/>
        <p:txBody>
          <a:bodyPr/>
          <a:lstStyle/>
          <a:p>
            <a:r>
              <a:rPr lang="en-US" dirty="0" smtClean="0"/>
              <a:t>The level </a:t>
            </a:r>
            <a:r>
              <a:rPr lang="en-US" dirty="0"/>
              <a:t>of risk is determined </a:t>
            </a:r>
            <a:r>
              <a:rPr lang="en-US" dirty="0" smtClean="0"/>
              <a:t>by:</a:t>
            </a:r>
            <a:endParaRPr lang="en-US" dirty="0"/>
          </a:p>
        </p:txBody>
      </p:sp>
      <p:sp>
        <p:nvSpPr>
          <p:cNvPr id="4" name="Oval 3"/>
          <p:cNvSpPr/>
          <p:nvPr/>
        </p:nvSpPr>
        <p:spPr>
          <a:xfrm>
            <a:off x="1527048" y="2889504"/>
            <a:ext cx="3782568" cy="2551176"/>
          </a:xfrm>
          <a:prstGeom prst="ellipse">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smtClean="0">
                <a:latin typeface="Candara" panose="020E0502030303020204" pitchFamily="34" charset="0"/>
              </a:rPr>
              <a:t>The likelihood of </a:t>
            </a:r>
            <a:r>
              <a:rPr lang="en-US" sz="2700" dirty="0">
                <a:latin typeface="Candara" panose="020E0502030303020204" pitchFamily="34" charset="0"/>
              </a:rPr>
              <a:t>an adverse </a:t>
            </a:r>
            <a:r>
              <a:rPr lang="en-US" sz="2700" dirty="0" smtClean="0">
                <a:latin typeface="Candara" panose="020E0502030303020204" pitchFamily="34" charset="0"/>
              </a:rPr>
              <a:t>event happening</a:t>
            </a:r>
            <a:endParaRPr lang="en-US" sz="2700" dirty="0">
              <a:latin typeface="Candara" panose="020E0502030303020204" pitchFamily="34" charset="0"/>
            </a:endParaRPr>
          </a:p>
        </p:txBody>
      </p:sp>
      <p:sp>
        <p:nvSpPr>
          <p:cNvPr id="5" name="Oval 4"/>
          <p:cNvSpPr/>
          <p:nvPr/>
        </p:nvSpPr>
        <p:spPr>
          <a:xfrm>
            <a:off x="6339840" y="2889504"/>
            <a:ext cx="3782568" cy="2551176"/>
          </a:xfrm>
          <a:prstGeom prst="ellipse">
            <a:avLst/>
          </a:prstGeom>
          <a:ln w="38100">
            <a:solidFill>
              <a:srgbClr val="78787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smtClean="0">
                <a:latin typeface="Candara" panose="020E0502030303020204" pitchFamily="34" charset="0"/>
              </a:rPr>
              <a:t>The impact: the harm resulting from </a:t>
            </a:r>
            <a:r>
              <a:rPr lang="en-US" sz="2700" dirty="0">
                <a:latin typeface="Candara" panose="020E0502030303020204" pitchFamily="34" charset="0"/>
              </a:rPr>
              <a:t>that event</a:t>
            </a:r>
          </a:p>
        </p:txBody>
      </p:sp>
      <p:sp>
        <p:nvSpPr>
          <p:cNvPr id="6" name="Slide Number Placeholder 5"/>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1341013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testing</a:t>
            </a:r>
          </a:p>
        </p:txBody>
      </p:sp>
      <p:sp>
        <p:nvSpPr>
          <p:cNvPr id="3" name="Content Placeholder 2"/>
          <p:cNvSpPr>
            <a:spLocks noGrp="1"/>
          </p:cNvSpPr>
          <p:nvPr>
            <p:ph idx="1"/>
          </p:nvPr>
        </p:nvSpPr>
        <p:spPr/>
        <p:txBody>
          <a:bodyPr>
            <a:normAutofit/>
          </a:bodyPr>
          <a:lstStyle/>
          <a:p>
            <a:r>
              <a:rPr lang="en-US" dirty="0"/>
              <a:t>For any risks you </a:t>
            </a:r>
            <a:r>
              <a:rPr lang="en-US" dirty="0" smtClean="0"/>
              <a:t>have four </a:t>
            </a:r>
            <a:r>
              <a:rPr lang="en-US" dirty="0"/>
              <a:t>possibilities</a:t>
            </a:r>
          </a:p>
          <a:p>
            <a:pPr lvl="1"/>
            <a:r>
              <a:rPr lang="en-US" dirty="0" smtClean="0"/>
              <a:t>Mitigate</a:t>
            </a:r>
            <a:endParaRPr lang="en-US" dirty="0"/>
          </a:p>
          <a:p>
            <a:pPr lvl="1"/>
            <a:r>
              <a:rPr lang="en-US" dirty="0" smtClean="0"/>
              <a:t>Contingency</a:t>
            </a:r>
            <a:endParaRPr lang="en-US" dirty="0"/>
          </a:p>
          <a:p>
            <a:pPr lvl="1"/>
            <a:r>
              <a:rPr lang="en-US" dirty="0" smtClean="0"/>
              <a:t>Transfer</a:t>
            </a:r>
            <a:endParaRPr lang="en-US" dirty="0"/>
          </a:p>
          <a:p>
            <a:pPr lvl="1"/>
            <a:r>
              <a:rPr lang="en-US" dirty="0" smtClean="0"/>
              <a:t>Ignore</a:t>
            </a:r>
          </a:p>
          <a:p>
            <a:r>
              <a:rPr lang="en-US" dirty="0" smtClean="0"/>
              <a:t>When analyzing, </a:t>
            </a:r>
            <a:r>
              <a:rPr lang="en-US" dirty="0"/>
              <a:t>managing and mitigating these </a:t>
            </a:r>
            <a:r>
              <a:rPr lang="en-US" dirty="0" smtClean="0"/>
              <a:t>risks, </a:t>
            </a:r>
            <a:r>
              <a:rPr lang="en-US" dirty="0"/>
              <a:t>the </a:t>
            </a:r>
            <a:r>
              <a:rPr lang="en-US" dirty="0" smtClean="0"/>
              <a:t>test manager should </a:t>
            </a:r>
            <a:r>
              <a:rPr lang="en-US" dirty="0"/>
              <a:t>follow well established project </a:t>
            </a:r>
            <a:r>
              <a:rPr lang="en-US" dirty="0" smtClean="0"/>
              <a:t>management principles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spTree>
    <p:extLst>
      <p:ext uri="{BB962C8B-B14F-4D97-AF65-F5344CB8AC3E}">
        <p14:creationId xmlns:p14="http://schemas.microsoft.com/office/powerpoint/2010/main" val="1225930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risks</a:t>
            </a:r>
          </a:p>
        </p:txBody>
      </p:sp>
      <p:sp>
        <p:nvSpPr>
          <p:cNvPr id="3" name="Content Placeholder 2"/>
          <p:cNvSpPr>
            <a:spLocks noGrp="1"/>
          </p:cNvSpPr>
          <p:nvPr>
            <p:ph idx="1"/>
          </p:nvPr>
        </p:nvSpPr>
        <p:spPr/>
        <p:txBody>
          <a:bodyPr>
            <a:normAutofit/>
          </a:bodyPr>
          <a:lstStyle/>
          <a:p>
            <a:r>
              <a:rPr lang="en-US" dirty="0" smtClean="0"/>
              <a:t>Typical project </a:t>
            </a:r>
            <a:r>
              <a:rPr lang="en-US" dirty="0"/>
              <a:t>risks</a:t>
            </a:r>
          </a:p>
          <a:p>
            <a:pPr lvl="1"/>
            <a:r>
              <a:rPr lang="en-US" dirty="0" smtClean="0"/>
              <a:t>Logistics </a:t>
            </a:r>
            <a:r>
              <a:rPr lang="en-US" dirty="0"/>
              <a:t>or product quality problems that block tests</a:t>
            </a:r>
          </a:p>
          <a:p>
            <a:pPr lvl="1"/>
            <a:r>
              <a:rPr lang="en-US" dirty="0" smtClean="0"/>
              <a:t>Test </a:t>
            </a:r>
            <a:r>
              <a:rPr lang="en-US" dirty="0"/>
              <a:t>items that won't install in the test environment</a:t>
            </a:r>
          </a:p>
          <a:p>
            <a:pPr lvl="1"/>
            <a:r>
              <a:rPr lang="en-US" dirty="0" smtClean="0"/>
              <a:t>Excessive </a:t>
            </a:r>
            <a:r>
              <a:rPr lang="en-US" dirty="0"/>
              <a:t>change to the product that invalidates test results </a:t>
            </a:r>
            <a:r>
              <a:rPr lang="en-US" dirty="0" smtClean="0"/>
              <a:t>or requires </a:t>
            </a:r>
            <a:r>
              <a:rPr lang="en-US" dirty="0"/>
              <a:t>updates to test cases, expected results </a:t>
            </a:r>
            <a:r>
              <a:rPr lang="en-US" dirty="0" smtClean="0"/>
              <a:t>and environments</a:t>
            </a:r>
            <a:endParaRPr lang="en-US" dirty="0"/>
          </a:p>
          <a:p>
            <a:pPr lvl="1"/>
            <a:r>
              <a:rPr lang="en-US" dirty="0" smtClean="0"/>
              <a:t>Insufficient </a:t>
            </a:r>
            <a:r>
              <a:rPr lang="en-US" dirty="0"/>
              <a:t>or unrealistic test environments that </a:t>
            </a:r>
            <a:r>
              <a:rPr lang="en-US" dirty="0" smtClean="0"/>
              <a:t>yield misleading </a:t>
            </a:r>
            <a:r>
              <a:rPr lang="en-US" dirty="0"/>
              <a:t>results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3919637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risks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344087"/>
              </p:ext>
            </p:extLst>
          </p:nvPr>
        </p:nvGraphicFramePr>
        <p:xfrm>
          <a:off x="838200" y="2026792"/>
          <a:ext cx="10515600" cy="4739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5000" y="1445396"/>
            <a:ext cx="10638800" cy="830997"/>
          </a:xfrm>
          <a:prstGeom prst="rect">
            <a:avLst/>
          </a:prstGeom>
        </p:spPr>
        <p:txBody>
          <a:bodyPr wrap="square">
            <a:spAutoFit/>
          </a:bodyPr>
          <a:lstStyle/>
          <a:p>
            <a:r>
              <a:rPr lang="en-US" sz="2400" b="1" dirty="0">
                <a:solidFill>
                  <a:srgbClr val="000000"/>
                </a:solidFill>
                <a:latin typeface="Candara" panose="020E0502030303020204" pitchFamily="34" charset="0"/>
              </a:rPr>
              <a:t>Project risks </a:t>
            </a:r>
            <a:r>
              <a:rPr lang="en-US" sz="2400" dirty="0">
                <a:solidFill>
                  <a:srgbClr val="000000"/>
                </a:solidFill>
                <a:latin typeface="Candara" panose="020E0502030303020204" pitchFamily="34" charset="0"/>
              </a:rPr>
              <a:t>= the risks that surround the project’s capability to deliver its objectives, such as:</a:t>
            </a:r>
            <a:endParaRPr lang="en-US" sz="2400"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21176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of the test leader and tester</a:t>
            </a:r>
            <a:endParaRPr lang="en-US" dirty="0"/>
          </a:p>
        </p:txBody>
      </p:sp>
      <p:sp>
        <p:nvSpPr>
          <p:cNvPr id="3" name="Content Placeholder 2"/>
          <p:cNvSpPr>
            <a:spLocks noGrp="1"/>
          </p:cNvSpPr>
          <p:nvPr>
            <p:ph idx="1"/>
          </p:nvPr>
        </p:nvSpPr>
        <p:spPr/>
        <p:txBody>
          <a:bodyPr>
            <a:normAutofit/>
          </a:bodyPr>
          <a:lstStyle/>
          <a:p>
            <a:r>
              <a:rPr lang="en-US" dirty="0"/>
              <a:t>There is wide variation in the roles that people within the test team play. The two most common roles are</a:t>
            </a:r>
          </a:p>
          <a:p>
            <a:r>
              <a:rPr lang="en-US" b="1" dirty="0" smtClean="0"/>
              <a:t>Test </a:t>
            </a:r>
            <a:r>
              <a:rPr lang="en-US" b="1" dirty="0"/>
              <a:t>leader </a:t>
            </a:r>
            <a:r>
              <a:rPr lang="en-US" dirty="0"/>
              <a:t>= test manager / test coordinator. </a:t>
            </a:r>
          </a:p>
          <a:p>
            <a:pPr lvl="1"/>
            <a:r>
              <a:rPr lang="en-US" dirty="0"/>
              <a:t>The test leader plans, </a:t>
            </a:r>
            <a:r>
              <a:rPr lang="en-US" dirty="0" smtClean="0"/>
              <a:t>monitors and controls the </a:t>
            </a:r>
            <a:r>
              <a:rPr lang="en-US" i="1" dirty="0"/>
              <a:t>testing activities and tasks</a:t>
            </a:r>
            <a:r>
              <a:rPr lang="en-US" dirty="0" smtClean="0"/>
              <a:t>.</a:t>
            </a:r>
          </a:p>
          <a:p>
            <a:pPr marL="457200" lvl="1" indent="0">
              <a:buNone/>
            </a:pPr>
            <a:endParaRPr lang="en-US" dirty="0"/>
          </a:p>
          <a:p>
            <a:r>
              <a:rPr lang="en-US" b="1" dirty="0"/>
              <a:t>The tester </a:t>
            </a:r>
            <a:endParaRPr lang="en-US" dirty="0"/>
          </a:p>
          <a:p>
            <a:pPr lvl="1"/>
            <a:r>
              <a:rPr lang="en-US" dirty="0"/>
              <a:t>The tester reviews and </a:t>
            </a:r>
            <a:r>
              <a:rPr lang="en-US" dirty="0" smtClean="0"/>
              <a:t>contributes to </a:t>
            </a:r>
            <a:r>
              <a:rPr lang="en-US" dirty="0"/>
              <a:t>test plan, analyses, designs, prepares, </a:t>
            </a:r>
            <a:r>
              <a:rPr lang="en-US" dirty="0" smtClean="0"/>
              <a:t>implements and executes tests</a:t>
            </a:r>
            <a:r>
              <a:rPr lang="en-US" dirty="0"/>
              <a: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2814067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risks</a:t>
            </a:r>
          </a:p>
        </p:txBody>
      </p:sp>
      <p:sp>
        <p:nvSpPr>
          <p:cNvPr id="3" name="Content Placeholder 2"/>
          <p:cNvSpPr>
            <a:spLocks noGrp="1"/>
          </p:cNvSpPr>
          <p:nvPr>
            <p:ph idx="1"/>
          </p:nvPr>
        </p:nvSpPr>
        <p:spPr/>
        <p:txBody>
          <a:bodyPr>
            <a:normAutofit/>
          </a:bodyPr>
          <a:lstStyle/>
          <a:p>
            <a:r>
              <a:rPr lang="en-US" b="1" dirty="0" smtClean="0"/>
              <a:t>Organizational issues </a:t>
            </a:r>
            <a:endParaRPr lang="en-US" dirty="0"/>
          </a:p>
          <a:p>
            <a:pPr lvl="1"/>
            <a:r>
              <a:rPr lang="en-US" dirty="0"/>
              <a:t>such as shortages of people</a:t>
            </a:r>
            <a:r>
              <a:rPr lang="en-US" dirty="0" smtClean="0"/>
              <a:t>, skills </a:t>
            </a:r>
            <a:r>
              <a:rPr lang="en-US" dirty="0"/>
              <a:t>or training, problems with </a:t>
            </a:r>
            <a:r>
              <a:rPr lang="en-US" dirty="0" smtClean="0"/>
              <a:t>communicating and </a:t>
            </a:r>
            <a:r>
              <a:rPr lang="en-US" dirty="0"/>
              <a:t>responding to test results, bad expectations of what testing can </a:t>
            </a:r>
            <a:r>
              <a:rPr lang="en-US" dirty="0" smtClean="0"/>
              <a:t>achieve and complexity of </a:t>
            </a:r>
            <a:r>
              <a:rPr lang="en-US" dirty="0"/>
              <a:t>the project team or organization.</a:t>
            </a:r>
          </a:p>
          <a:p>
            <a:r>
              <a:rPr lang="en-US" b="1" dirty="0" smtClean="0"/>
              <a:t>Technical issues</a:t>
            </a:r>
            <a:endParaRPr lang="en-US" dirty="0"/>
          </a:p>
          <a:p>
            <a:pPr lvl="1"/>
            <a:r>
              <a:rPr lang="en-US" dirty="0"/>
              <a:t>such as problems related to ambiguous, </a:t>
            </a:r>
            <a:r>
              <a:rPr lang="en-US" dirty="0" smtClean="0"/>
              <a:t>conflicting or not prioritized requirements</a:t>
            </a:r>
            <a:endParaRPr lang="en-US" dirty="0"/>
          </a:p>
          <a:p>
            <a:r>
              <a:rPr lang="en-US" b="1" dirty="0" smtClean="0"/>
              <a:t>Supplier issues </a:t>
            </a:r>
            <a:endParaRPr lang="en-US" dirty="0"/>
          </a:p>
          <a:p>
            <a:pPr lvl="1"/>
            <a:r>
              <a:rPr lang="en-US" dirty="0" smtClean="0"/>
              <a:t>problems </a:t>
            </a:r>
            <a:r>
              <a:rPr lang="en-US" dirty="0"/>
              <a:t>with underlying platforms or hardware</a:t>
            </a:r>
          </a:p>
          <a:p>
            <a:pPr lvl="1"/>
            <a:r>
              <a:rPr lang="en-US" dirty="0" smtClean="0"/>
              <a:t>failure </a:t>
            </a:r>
            <a:r>
              <a:rPr lang="en-US" dirty="0"/>
              <a:t>to consider testing issues in the contract </a:t>
            </a:r>
          </a:p>
          <a:p>
            <a:pPr lvl="1"/>
            <a:r>
              <a:rPr lang="en-US" dirty="0" smtClean="0"/>
              <a:t>failure </a:t>
            </a:r>
            <a:r>
              <a:rPr lang="en-US" dirty="0"/>
              <a:t>to properly respond to the issues when they arise</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1523299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risks</a:t>
            </a:r>
          </a:p>
        </p:txBody>
      </p:sp>
      <p:sp>
        <p:nvSpPr>
          <p:cNvPr id="3" name="Content Placeholder 2"/>
          <p:cNvSpPr>
            <a:spLocks noGrp="1"/>
          </p:cNvSpPr>
          <p:nvPr>
            <p:ph idx="1"/>
          </p:nvPr>
        </p:nvSpPr>
        <p:spPr/>
        <p:txBody>
          <a:bodyPr/>
          <a:lstStyle/>
          <a:p>
            <a:r>
              <a:rPr lang="en-US" dirty="0"/>
              <a:t>Product </a:t>
            </a:r>
            <a:r>
              <a:rPr lang="en-US" dirty="0" smtClean="0"/>
              <a:t>risk is </a:t>
            </a:r>
            <a:r>
              <a:rPr lang="en-US" dirty="0"/>
              <a:t>a risk </a:t>
            </a:r>
            <a:r>
              <a:rPr lang="en-US" dirty="0" smtClean="0"/>
              <a:t>directly related </a:t>
            </a:r>
            <a:r>
              <a:rPr lang="en-US" dirty="0"/>
              <a:t>to the test </a:t>
            </a:r>
            <a:r>
              <a:rPr lang="en-US" dirty="0" smtClean="0"/>
              <a:t>object</a:t>
            </a:r>
          </a:p>
          <a:p>
            <a:endParaRPr lang="en-US" dirty="0"/>
          </a:p>
          <a:p>
            <a:r>
              <a:rPr lang="en-US" dirty="0"/>
              <a:t>Product </a:t>
            </a:r>
            <a:r>
              <a:rPr lang="en-US" dirty="0" smtClean="0"/>
              <a:t>risk is </a:t>
            </a:r>
            <a:r>
              <a:rPr lang="en-US" dirty="0"/>
              <a:t>the possibility that the system </a:t>
            </a:r>
            <a:r>
              <a:rPr lang="en-US" dirty="0" smtClean="0"/>
              <a:t>or software </a:t>
            </a:r>
            <a:r>
              <a:rPr lang="en-US" dirty="0"/>
              <a:t>might fail to satisfy some </a:t>
            </a:r>
            <a:r>
              <a:rPr lang="en-US" dirty="0" smtClean="0"/>
              <a:t>reasonable customer</a:t>
            </a:r>
            <a:r>
              <a:rPr lang="en-US" dirty="0"/>
              <a:t>, user, or stakeholder </a:t>
            </a:r>
            <a:r>
              <a:rPr lang="en-US" dirty="0" smtClean="0"/>
              <a:t>expectation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124030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risks</a:t>
            </a:r>
          </a:p>
        </p:txBody>
      </p:sp>
      <p:sp>
        <p:nvSpPr>
          <p:cNvPr id="3" name="Content Placeholder 2"/>
          <p:cNvSpPr>
            <a:spLocks noGrp="1"/>
          </p:cNvSpPr>
          <p:nvPr>
            <p:ph idx="1"/>
          </p:nvPr>
        </p:nvSpPr>
        <p:spPr/>
        <p:txBody>
          <a:bodyPr>
            <a:normAutofit/>
          </a:bodyPr>
          <a:lstStyle/>
          <a:p>
            <a:r>
              <a:rPr lang="en-US" dirty="0"/>
              <a:t>Product </a:t>
            </a:r>
            <a:r>
              <a:rPr lang="en-US" dirty="0" smtClean="0"/>
              <a:t>risks = </a:t>
            </a:r>
            <a:r>
              <a:rPr lang="en-US" dirty="0"/>
              <a:t>Potential failure areas in the </a:t>
            </a:r>
            <a:r>
              <a:rPr lang="en-US" dirty="0" smtClean="0"/>
              <a:t>software</a:t>
            </a:r>
          </a:p>
          <a:p>
            <a:r>
              <a:rPr lang="en-US" dirty="0"/>
              <a:t>They are a risk to the quality of the product, i.e.:</a:t>
            </a:r>
          </a:p>
          <a:p>
            <a:pPr lvl="1"/>
            <a:r>
              <a:rPr lang="en-US" dirty="0" smtClean="0"/>
              <a:t>Failure-prone </a:t>
            </a:r>
            <a:r>
              <a:rPr lang="en-US" dirty="0"/>
              <a:t>software delivered</a:t>
            </a:r>
          </a:p>
          <a:p>
            <a:pPr lvl="1"/>
            <a:r>
              <a:rPr lang="en-US" dirty="0"/>
              <a:t>Software/hardware could cause harm to an individual or company</a:t>
            </a:r>
          </a:p>
          <a:p>
            <a:pPr lvl="1"/>
            <a:r>
              <a:rPr lang="en-US" dirty="0"/>
              <a:t>Poor software characteristics </a:t>
            </a:r>
            <a:r>
              <a:rPr lang="en-US" dirty="0" smtClean="0"/>
              <a:t>(e.g</a:t>
            </a:r>
            <a:r>
              <a:rPr lang="en-US" dirty="0"/>
              <a:t>. functionality, reliability, usability </a:t>
            </a:r>
            <a:r>
              <a:rPr lang="en-US" dirty="0" smtClean="0"/>
              <a:t>and performance</a:t>
            </a:r>
            <a:r>
              <a:rPr lang="en-US" dirty="0"/>
              <a:t>).</a:t>
            </a:r>
          </a:p>
          <a:p>
            <a:pPr lvl="1"/>
            <a:r>
              <a:rPr lang="en-US" dirty="0"/>
              <a:t>Software that does not perform its intended functions</a:t>
            </a:r>
            <a:r>
              <a:rPr lang="en-US" dirty="0" smtClean="0"/>
              <a:t>.</a:t>
            </a:r>
          </a:p>
          <a:p>
            <a:pPr lvl="1"/>
            <a:endParaRPr lang="en-US" dirty="0"/>
          </a:p>
          <a:p>
            <a:r>
              <a:rPr lang="en-US" dirty="0"/>
              <a:t>Risks are used to decide where to start testing and where to test more.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2852456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risks</a:t>
            </a:r>
          </a:p>
        </p:txBody>
      </p:sp>
      <p:sp>
        <p:nvSpPr>
          <p:cNvPr id="3" name="Content Placeholder 2"/>
          <p:cNvSpPr>
            <a:spLocks noGrp="1"/>
          </p:cNvSpPr>
          <p:nvPr>
            <p:ph idx="1"/>
          </p:nvPr>
        </p:nvSpPr>
        <p:spPr/>
        <p:txBody>
          <a:bodyPr>
            <a:normAutofit/>
          </a:bodyPr>
          <a:lstStyle/>
          <a:p>
            <a:r>
              <a:rPr lang="en-US" dirty="0"/>
              <a:t>Testing is used to</a:t>
            </a:r>
          </a:p>
          <a:p>
            <a:pPr lvl="1"/>
            <a:r>
              <a:rPr lang="en-US" dirty="0"/>
              <a:t>reduce the </a:t>
            </a:r>
            <a:r>
              <a:rPr lang="en-US" dirty="0" smtClean="0"/>
              <a:t>risk of </a:t>
            </a:r>
            <a:r>
              <a:rPr lang="en-US" dirty="0"/>
              <a:t>an adverse effect occurring ,</a:t>
            </a:r>
          </a:p>
          <a:p>
            <a:pPr lvl="1"/>
            <a:r>
              <a:rPr lang="en-US" dirty="0" smtClean="0"/>
              <a:t>Reduce the </a:t>
            </a:r>
            <a:r>
              <a:rPr lang="en-US" dirty="0"/>
              <a:t>impact of an adverse effect</a:t>
            </a:r>
          </a:p>
          <a:p>
            <a:r>
              <a:rPr lang="en-US" dirty="0"/>
              <a:t>In </a:t>
            </a:r>
            <a:r>
              <a:rPr lang="en-US" dirty="0" smtClean="0"/>
              <a:t>a risk </a:t>
            </a:r>
            <a:r>
              <a:rPr lang="en-US" dirty="0"/>
              <a:t>based approach the risks identified may be used to:</a:t>
            </a:r>
          </a:p>
          <a:p>
            <a:pPr lvl="1"/>
            <a:r>
              <a:rPr lang="en-US" dirty="0"/>
              <a:t>Determine </a:t>
            </a:r>
            <a:r>
              <a:rPr lang="en-US" dirty="0" smtClean="0"/>
              <a:t>the test </a:t>
            </a:r>
            <a:r>
              <a:rPr lang="en-US" dirty="0"/>
              <a:t>techniques to be employed.</a:t>
            </a:r>
          </a:p>
          <a:p>
            <a:pPr lvl="1"/>
            <a:r>
              <a:rPr lang="en-US" dirty="0"/>
              <a:t>Determine </a:t>
            </a:r>
            <a:r>
              <a:rPr lang="en-US" dirty="0" smtClean="0"/>
              <a:t>the extent </a:t>
            </a:r>
            <a:r>
              <a:rPr lang="en-US" dirty="0"/>
              <a:t>of testing to be carried out.</a:t>
            </a:r>
          </a:p>
          <a:p>
            <a:pPr lvl="1"/>
            <a:r>
              <a:rPr lang="en-US" dirty="0"/>
              <a:t>Prioritize </a:t>
            </a:r>
            <a:r>
              <a:rPr lang="en-US" dirty="0" smtClean="0"/>
              <a:t>testing in </a:t>
            </a:r>
            <a:r>
              <a:rPr lang="en-US" dirty="0"/>
              <a:t>an attempt to find the critical defects as early as possible</a:t>
            </a:r>
          </a:p>
          <a:p>
            <a:pPr lvl="1"/>
            <a:r>
              <a:rPr lang="en-US" dirty="0"/>
              <a:t>Determine </a:t>
            </a:r>
            <a:r>
              <a:rPr lang="en-US" dirty="0" smtClean="0"/>
              <a:t>whether any </a:t>
            </a:r>
            <a:r>
              <a:rPr lang="en-US" dirty="0"/>
              <a:t>non testing activities could be employed to reduce risk e.g</a:t>
            </a:r>
            <a:r>
              <a:rPr lang="en-US" dirty="0" smtClean="0"/>
              <a:t>. providing </a:t>
            </a:r>
            <a:r>
              <a:rPr lang="en-US" dirty="0"/>
              <a:t>training to inexperienced designers).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25650897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a:t>
            </a:r>
          </a:p>
        </p:txBody>
      </p:sp>
      <p:sp>
        <p:nvSpPr>
          <p:cNvPr id="3" name="Content Placeholder 2"/>
          <p:cNvSpPr>
            <a:spLocks noGrp="1"/>
          </p:cNvSpPr>
          <p:nvPr>
            <p:ph idx="1"/>
          </p:nvPr>
        </p:nvSpPr>
        <p:spPr/>
        <p:txBody>
          <a:bodyPr>
            <a:normAutofit/>
          </a:bodyPr>
          <a:lstStyle/>
          <a:p>
            <a:r>
              <a:rPr lang="en-US" dirty="0" smtClean="0"/>
              <a:t>Identifying </a:t>
            </a:r>
            <a:r>
              <a:rPr lang="en-US" dirty="0"/>
              <a:t>the risk items</a:t>
            </a:r>
          </a:p>
          <a:p>
            <a:r>
              <a:rPr lang="en-US" dirty="0" smtClean="0"/>
              <a:t>Determine </a:t>
            </a:r>
            <a:r>
              <a:rPr lang="en-US" dirty="0"/>
              <a:t>the likelihood and impact for each item</a:t>
            </a:r>
          </a:p>
          <a:p>
            <a:r>
              <a:rPr lang="en-US" dirty="0" smtClean="0"/>
              <a:t>Use </a:t>
            </a:r>
            <a:r>
              <a:rPr lang="en-US" dirty="0"/>
              <a:t>a rating scale (1 10) classify the level of risk for each </a:t>
            </a:r>
            <a:r>
              <a:rPr lang="en-US" dirty="0" smtClean="0"/>
              <a:t>item</a:t>
            </a:r>
            <a:endParaRPr lang="en-US" dirty="0"/>
          </a:p>
          <a:p>
            <a:r>
              <a:rPr lang="en-US" dirty="0"/>
              <a:t>Priority the risk items according to their rating values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3817936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a:t>
            </a:r>
          </a:p>
        </p:txBody>
      </p:sp>
      <p:sp>
        <p:nvSpPr>
          <p:cNvPr id="3" name="Content Placeholder 2"/>
          <p:cNvSpPr>
            <a:spLocks noGrp="1"/>
          </p:cNvSpPr>
          <p:nvPr>
            <p:ph idx="1"/>
          </p:nvPr>
        </p:nvSpPr>
        <p:spPr/>
        <p:txBody>
          <a:bodyPr>
            <a:normAutofit/>
          </a:bodyPr>
          <a:lstStyle/>
          <a:p>
            <a:r>
              <a:rPr lang="en-US" dirty="0"/>
              <a:t>Risk </a:t>
            </a:r>
            <a:r>
              <a:rPr lang="en-US" dirty="0" smtClean="0"/>
              <a:t>analyses are </a:t>
            </a:r>
            <a:r>
              <a:rPr lang="en-US" dirty="0"/>
              <a:t>educated </a:t>
            </a:r>
            <a:r>
              <a:rPr lang="en-US" dirty="0" smtClean="0"/>
              <a:t>guesses! </a:t>
            </a:r>
            <a:r>
              <a:rPr lang="en-US" dirty="0"/>
              <a:t>Make sure that you follow </a:t>
            </a:r>
            <a:r>
              <a:rPr lang="en-US" dirty="0" smtClean="0"/>
              <a:t>up and </a:t>
            </a:r>
            <a:r>
              <a:rPr lang="en-US" dirty="0"/>
              <a:t>revisit the risk analysis at key project milestones</a:t>
            </a:r>
          </a:p>
          <a:p>
            <a:r>
              <a:rPr lang="en-US" dirty="0"/>
              <a:t>If you're following </a:t>
            </a:r>
            <a:r>
              <a:rPr lang="en-US" dirty="0" smtClean="0"/>
              <a:t>a V model, </a:t>
            </a:r>
            <a:r>
              <a:rPr lang="en-US" dirty="0"/>
              <a:t>you might perform the </a:t>
            </a:r>
            <a:r>
              <a:rPr lang="en-US" dirty="0" smtClean="0"/>
              <a:t>analysis during</a:t>
            </a:r>
            <a:endParaRPr lang="en-US" dirty="0"/>
          </a:p>
          <a:p>
            <a:pPr lvl="1"/>
            <a:r>
              <a:rPr lang="en-US" dirty="0" smtClean="0"/>
              <a:t>the </a:t>
            </a:r>
            <a:r>
              <a:rPr lang="en-US" dirty="0"/>
              <a:t>requirements phase</a:t>
            </a:r>
          </a:p>
          <a:p>
            <a:pPr lvl="1"/>
            <a:r>
              <a:rPr lang="en-US" dirty="0" smtClean="0"/>
              <a:t>at </a:t>
            </a:r>
            <a:r>
              <a:rPr lang="en-US" dirty="0"/>
              <a:t>the end of the design phase</a:t>
            </a:r>
          </a:p>
          <a:p>
            <a:pPr lvl="1"/>
            <a:r>
              <a:rPr lang="en-US" dirty="0" smtClean="0"/>
              <a:t>at </a:t>
            </a:r>
            <a:r>
              <a:rPr lang="en-US" dirty="0"/>
              <a:t>the end implementation phase</a:t>
            </a:r>
          </a:p>
          <a:p>
            <a:pPr lvl="1"/>
            <a:r>
              <a:rPr lang="en-US" dirty="0" smtClean="0"/>
              <a:t>prior </a:t>
            </a:r>
            <a:r>
              <a:rPr lang="en-US" dirty="0"/>
              <a:t>to starting unit test, integration test, and system test</a:t>
            </a:r>
          </a:p>
          <a:p>
            <a:pPr lvl="1"/>
            <a:r>
              <a:rPr lang="en-US" dirty="0" smtClean="0"/>
              <a:t>during </a:t>
            </a:r>
            <a:r>
              <a:rPr lang="en-US" dirty="0"/>
              <a:t>testing</a:t>
            </a:r>
          </a:p>
          <a:p>
            <a:r>
              <a:rPr lang="en-US" dirty="0"/>
              <a:t>You might find you </a:t>
            </a:r>
            <a:r>
              <a:rPr lang="en-US" dirty="0" smtClean="0"/>
              <a:t>have discovered </a:t>
            </a:r>
            <a:r>
              <a:rPr lang="en-US" dirty="0"/>
              <a:t>new risks or found </a:t>
            </a:r>
            <a:r>
              <a:rPr lang="en-US" dirty="0" smtClean="0"/>
              <a:t>that some </a:t>
            </a:r>
            <a:r>
              <a:rPr lang="en-US" dirty="0"/>
              <a:t>risks weren't as risky as you thought and increased </a:t>
            </a:r>
            <a:r>
              <a:rPr lang="en-US" dirty="0" smtClean="0"/>
              <a:t>your confidence </a:t>
            </a:r>
            <a:r>
              <a:rPr lang="en-US" dirty="0"/>
              <a:t>in the risk analysis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75</a:t>
            </a:fld>
            <a:endParaRPr lang="en-US" dirty="0"/>
          </a:p>
        </p:txBody>
      </p:sp>
    </p:spTree>
    <p:extLst>
      <p:ext uri="{BB962C8B-B14F-4D97-AF65-F5344CB8AC3E}">
        <p14:creationId xmlns:p14="http://schemas.microsoft.com/office/powerpoint/2010/main" val="671269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a:t>
            </a:r>
          </a:p>
        </p:txBody>
      </p:sp>
      <p:sp>
        <p:nvSpPr>
          <p:cNvPr id="3" name="Content Placeholder 2"/>
          <p:cNvSpPr>
            <a:spLocks noGrp="1"/>
          </p:cNvSpPr>
          <p:nvPr>
            <p:ph idx="1"/>
          </p:nvPr>
        </p:nvSpPr>
        <p:spPr/>
        <p:txBody>
          <a:bodyPr/>
          <a:lstStyle/>
          <a:p>
            <a:r>
              <a:rPr lang="en-US" b="1" dirty="0"/>
              <a:t>Risk-based testing </a:t>
            </a:r>
            <a:r>
              <a:rPr lang="en-US" dirty="0"/>
              <a:t>also involves measuring how well we are doing at finding and removing defects in critical areas, as was shown in the table:</a:t>
            </a:r>
          </a:p>
        </p:txBody>
      </p:sp>
      <p:pic>
        <p:nvPicPr>
          <p:cNvPr id="4" name="Picture 3"/>
          <p:cNvPicPr>
            <a:picLocks noChangeAspect="1"/>
          </p:cNvPicPr>
          <p:nvPr/>
        </p:nvPicPr>
        <p:blipFill>
          <a:blip r:embed="rId2"/>
          <a:stretch>
            <a:fillRect/>
          </a:stretch>
        </p:blipFill>
        <p:spPr>
          <a:xfrm>
            <a:off x="2087366" y="2531759"/>
            <a:ext cx="7222779" cy="362121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3896784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a:t>
            </a:r>
          </a:p>
        </p:txBody>
      </p:sp>
      <p:sp>
        <p:nvSpPr>
          <p:cNvPr id="3" name="Content Placeholder 2"/>
          <p:cNvSpPr>
            <a:spLocks noGrp="1"/>
          </p:cNvSpPr>
          <p:nvPr>
            <p:ph idx="1"/>
          </p:nvPr>
        </p:nvSpPr>
        <p:spPr/>
        <p:txBody>
          <a:bodyPr>
            <a:normAutofit/>
          </a:bodyPr>
          <a:lstStyle/>
          <a:p>
            <a:r>
              <a:rPr lang="en-US" dirty="0" smtClean="0"/>
              <a:t>Analyze </a:t>
            </a:r>
            <a:r>
              <a:rPr lang="en-US" dirty="0"/>
              <a:t>risks early in the project.</a:t>
            </a:r>
          </a:p>
          <a:p>
            <a:r>
              <a:rPr lang="en-US" dirty="0" smtClean="0"/>
              <a:t>You </a:t>
            </a:r>
            <a:r>
              <a:rPr lang="en-US" dirty="0"/>
              <a:t>should manage risks appropriately, based on likelihood </a:t>
            </a:r>
            <a:r>
              <a:rPr lang="en-US" dirty="0" smtClean="0"/>
              <a:t>and impact, </a:t>
            </a:r>
            <a:r>
              <a:rPr lang="en-US" dirty="0"/>
              <a:t>but do not confuse impact with likelihood or </a:t>
            </a:r>
            <a:r>
              <a:rPr lang="en-US" dirty="0" smtClean="0"/>
              <a:t>vice versa</a:t>
            </a:r>
            <a:endParaRPr lang="en-US" dirty="0"/>
          </a:p>
          <a:p>
            <a:r>
              <a:rPr lang="en-US" dirty="0" smtClean="0"/>
              <a:t>The </a:t>
            </a:r>
            <a:r>
              <a:rPr lang="en-US" dirty="0"/>
              <a:t>goal of risk based testing should not be cannot </a:t>
            </a:r>
            <a:r>
              <a:rPr lang="en-US" dirty="0" smtClean="0"/>
              <a:t>practically be </a:t>
            </a:r>
            <a:r>
              <a:rPr lang="en-US" dirty="0"/>
              <a:t>a risk free project.</a:t>
            </a:r>
          </a:p>
          <a:p>
            <a:r>
              <a:rPr lang="en-US" dirty="0" smtClean="0"/>
              <a:t>Best </a:t>
            </a:r>
            <a:r>
              <a:rPr lang="en-US" dirty="0"/>
              <a:t>practices in risk management to achieve a </a:t>
            </a:r>
            <a:r>
              <a:rPr lang="en-US" dirty="0" smtClean="0"/>
              <a:t>project outcome </a:t>
            </a:r>
            <a:r>
              <a:rPr lang="en-US" dirty="0"/>
              <a:t>that balances risks with quality, features, budget </a:t>
            </a:r>
            <a:r>
              <a:rPr lang="en-US" dirty="0" smtClean="0"/>
              <a:t>and schedule</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733193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management</a:t>
            </a:r>
          </a:p>
        </p:txBody>
      </p:sp>
      <p:sp>
        <p:nvSpPr>
          <p:cNvPr id="3" name="Content Placeholder 2"/>
          <p:cNvSpPr>
            <a:spLocks noGrp="1"/>
          </p:cNvSpPr>
          <p:nvPr>
            <p:ph idx="1"/>
          </p:nvPr>
        </p:nvSpPr>
        <p:spPr/>
        <p:txBody>
          <a:bodyPr>
            <a:normAutofit/>
          </a:bodyPr>
          <a:lstStyle/>
          <a:p>
            <a:r>
              <a:rPr lang="en-US" dirty="0"/>
              <a:t>Defect</a:t>
            </a:r>
          </a:p>
          <a:p>
            <a:pPr lvl="1"/>
            <a:r>
              <a:rPr lang="en-US" dirty="0" smtClean="0"/>
              <a:t>Discrepancies </a:t>
            </a:r>
            <a:r>
              <a:rPr lang="en-US" dirty="0"/>
              <a:t>between actual and expected test outcomes .</a:t>
            </a:r>
          </a:p>
          <a:p>
            <a:r>
              <a:rPr lang="en-US" dirty="0"/>
              <a:t>Defect management</a:t>
            </a:r>
          </a:p>
          <a:p>
            <a:pPr lvl="1"/>
            <a:r>
              <a:rPr lang="en-US" dirty="0" smtClean="0"/>
              <a:t>The </a:t>
            </a:r>
            <a:r>
              <a:rPr lang="en-US" dirty="0"/>
              <a:t>process </a:t>
            </a:r>
            <a:r>
              <a:rPr lang="en-US" dirty="0" smtClean="0"/>
              <a:t>of recognizing</a:t>
            </a:r>
            <a:r>
              <a:rPr lang="en-US" dirty="0"/>
              <a:t>, investigating , taken action </a:t>
            </a:r>
            <a:r>
              <a:rPr lang="en-US" dirty="0" smtClean="0"/>
              <a:t>and disposing </a:t>
            </a:r>
            <a:r>
              <a:rPr lang="en-US" dirty="0"/>
              <a:t>of incidents.</a:t>
            </a:r>
          </a:p>
          <a:p>
            <a:r>
              <a:rPr lang="en-US" dirty="0" smtClean="0"/>
              <a:t>Defect report</a:t>
            </a:r>
            <a:endParaRPr lang="en-US" dirty="0"/>
          </a:p>
          <a:p>
            <a:pPr lvl="1"/>
            <a:r>
              <a:rPr lang="en-US" dirty="0" smtClean="0"/>
              <a:t>A report </a:t>
            </a:r>
            <a:r>
              <a:rPr lang="en-US" dirty="0"/>
              <a:t>document reporting on any event that occurred, e.g</a:t>
            </a:r>
            <a:r>
              <a:rPr lang="en-US" dirty="0" smtClean="0"/>
              <a:t>. during </a:t>
            </a:r>
            <a:r>
              <a:rPr lang="en-US" dirty="0"/>
              <a:t>testing, which requires investigation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78</a:t>
            </a:fld>
            <a:endParaRPr lang="en-US" dirty="0"/>
          </a:p>
        </p:txBody>
      </p:sp>
    </p:spTree>
    <p:extLst>
      <p:ext uri="{BB962C8B-B14F-4D97-AF65-F5344CB8AC3E}">
        <p14:creationId xmlns:p14="http://schemas.microsoft.com/office/powerpoint/2010/main" val="1727661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management</a:t>
            </a:r>
          </a:p>
        </p:txBody>
      </p:sp>
      <p:sp>
        <p:nvSpPr>
          <p:cNvPr id="3" name="Content Placeholder 2"/>
          <p:cNvSpPr>
            <a:spLocks noGrp="1"/>
          </p:cNvSpPr>
          <p:nvPr>
            <p:ph idx="1"/>
          </p:nvPr>
        </p:nvSpPr>
        <p:spPr/>
        <p:txBody>
          <a:bodyPr>
            <a:normAutofit/>
          </a:bodyPr>
          <a:lstStyle/>
          <a:p>
            <a:r>
              <a:rPr lang="en-US" dirty="0"/>
              <a:t>What is the objectives </a:t>
            </a:r>
            <a:r>
              <a:rPr lang="en-US" dirty="0" smtClean="0"/>
              <a:t>of a </a:t>
            </a:r>
            <a:r>
              <a:rPr lang="en-US" dirty="0"/>
              <a:t>Defect report?</a:t>
            </a:r>
          </a:p>
          <a:p>
            <a:pPr lvl="1"/>
            <a:r>
              <a:rPr lang="en-US" dirty="0" smtClean="0"/>
              <a:t>Provide developers </a:t>
            </a:r>
            <a:r>
              <a:rPr lang="en-US" dirty="0"/>
              <a:t>and other parties with feedback about </a:t>
            </a:r>
            <a:r>
              <a:rPr lang="en-US" dirty="0" smtClean="0"/>
              <a:t>the problem </a:t>
            </a:r>
            <a:r>
              <a:rPr lang="en-US" dirty="0"/>
              <a:t>to enable identification , isolation and correction </a:t>
            </a:r>
            <a:r>
              <a:rPr lang="en-US" dirty="0" smtClean="0"/>
              <a:t>as necessary</a:t>
            </a:r>
            <a:r>
              <a:rPr lang="en-US" dirty="0"/>
              <a:t>.</a:t>
            </a:r>
          </a:p>
          <a:p>
            <a:pPr lvl="1"/>
            <a:r>
              <a:rPr lang="en-US" dirty="0"/>
              <a:t>Provide test leaders a means </a:t>
            </a:r>
            <a:r>
              <a:rPr lang="en-US" dirty="0" smtClean="0"/>
              <a:t>of tracking </a:t>
            </a:r>
            <a:r>
              <a:rPr lang="en-US" dirty="0"/>
              <a:t>the quality of the </a:t>
            </a:r>
            <a:r>
              <a:rPr lang="en-US" dirty="0" smtClean="0"/>
              <a:t>system under </a:t>
            </a:r>
            <a:r>
              <a:rPr lang="en-US" dirty="0"/>
              <a:t>test and the progress of the testing</a:t>
            </a:r>
          </a:p>
          <a:p>
            <a:pPr lvl="1"/>
            <a:r>
              <a:rPr lang="en-US" dirty="0" smtClean="0"/>
              <a:t>Provide ideas </a:t>
            </a:r>
            <a:r>
              <a:rPr lang="en-US" dirty="0"/>
              <a:t>for test process improvement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79</a:t>
            </a:fld>
            <a:endParaRPr lang="en-US" dirty="0"/>
          </a:p>
        </p:txBody>
      </p:sp>
    </p:spTree>
    <p:extLst>
      <p:ext uri="{BB962C8B-B14F-4D97-AF65-F5344CB8AC3E}">
        <p14:creationId xmlns:p14="http://schemas.microsoft.com/office/powerpoint/2010/main" val="121652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of the test leader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5042151"/>
              </p:ext>
            </p:extLst>
          </p:nvPr>
        </p:nvGraphicFramePr>
        <p:xfrm>
          <a:off x="795068" y="1285875"/>
          <a:ext cx="10515600" cy="5207000"/>
        </p:xfrm>
        <a:graphic>
          <a:graphicData uri="http://schemas.openxmlformats.org/drawingml/2006/table">
            <a:tbl>
              <a:tblPr firstRow="1" bandRow="1">
                <a:tableStyleId>{616DA210-FB5B-4158-B5E0-FEB733F419BA}</a:tableStyleId>
              </a:tblPr>
              <a:tblGrid>
                <a:gridCol w="2700528">
                  <a:extLst>
                    <a:ext uri="{9D8B030D-6E8A-4147-A177-3AD203B41FA5}">
                      <a16:colId xmlns:a16="http://schemas.microsoft.com/office/drawing/2014/main" val="4223945834"/>
                    </a:ext>
                  </a:extLst>
                </a:gridCol>
                <a:gridCol w="7815072">
                  <a:extLst>
                    <a:ext uri="{9D8B030D-6E8A-4147-A177-3AD203B41FA5}">
                      <a16:colId xmlns:a16="http://schemas.microsoft.com/office/drawing/2014/main" val="78651937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strike="noStrike" kern="1200" baseline="0" dirty="0" smtClean="0">
                          <a:latin typeface="Candara" panose="020E0502030303020204" pitchFamily="34" charset="0"/>
                        </a:rPr>
                        <a:t>Coordination	</a:t>
                      </a:r>
                      <a:endParaRPr lang="en-US" sz="1500" b="0" i="0" u="none" strike="noStrike" kern="1200" baseline="0" dirty="0" smtClean="0">
                        <a:solidFill>
                          <a:schemeClr val="lt1"/>
                        </a:solidFill>
                        <a:latin typeface="Candara" panose="020E0502030303020204" pitchFamily="34" charset="0"/>
                        <a:ea typeface="+mn-ea"/>
                        <a:cs typeface="+mn-cs"/>
                      </a:endParaRPr>
                    </a:p>
                  </a:txBody>
                  <a:tcPr/>
                </a:tc>
                <a:tc>
                  <a:txBody>
                    <a:bodyPr/>
                    <a:lstStyle/>
                    <a:p>
                      <a:r>
                        <a:rPr lang="en-US" sz="1500" b="0" dirty="0" smtClean="0">
                          <a:latin typeface="Candara" panose="020E0502030303020204" pitchFamily="34" charset="0"/>
                        </a:rPr>
                        <a:t>of the test strategy and plan with project managers</a:t>
                      </a:r>
                      <a:endParaRPr lang="en-US" sz="1500" b="0" dirty="0">
                        <a:latin typeface="Candara" panose="020E0502030303020204" pitchFamily="34" charset="0"/>
                      </a:endParaRPr>
                    </a:p>
                  </a:txBody>
                  <a:tcPr/>
                </a:tc>
                <a:extLst>
                  <a:ext uri="{0D108BD9-81ED-4DB2-BD59-A6C34878D82A}">
                    <a16:rowId xmlns:a16="http://schemas.microsoft.com/office/drawing/2014/main" val="1492076241"/>
                  </a:ext>
                </a:extLst>
              </a:tr>
              <a:tr h="370840">
                <a:tc>
                  <a:txBody>
                    <a:bodyPr/>
                    <a:lstStyle/>
                    <a:p>
                      <a:r>
                        <a:rPr lang="en-US" sz="1500" dirty="0" smtClean="0">
                          <a:latin typeface="Candara" panose="020E0502030303020204" pitchFamily="34" charset="0"/>
                        </a:rPr>
                        <a:t>Plan the tests</a:t>
                      </a:r>
                      <a:endParaRPr lang="en-US" sz="1500" b="0" dirty="0">
                        <a:latin typeface="Candara" panose="020E0502030303020204" pitchFamily="34" charset="0"/>
                      </a:endParaRPr>
                    </a:p>
                  </a:txBody>
                  <a:tcPr/>
                </a:tc>
                <a:tc>
                  <a:txBody>
                    <a:bodyPr/>
                    <a:lstStyle/>
                    <a:p>
                      <a:r>
                        <a:rPr lang="en-US" sz="1500" u="none" strike="noStrike" kern="1200" baseline="0" dirty="0" smtClean="0">
                          <a:latin typeface="Candara" panose="020E0502030303020204" pitchFamily="34" charset="0"/>
                        </a:rPr>
                        <a:t>Understanding the test objectives and risks –including:</a:t>
                      </a:r>
                    </a:p>
                    <a:p>
                      <a:pPr marL="285750" indent="-285750">
                        <a:buFont typeface="Arial" panose="020B0604020202020204" pitchFamily="34" charset="0"/>
                        <a:buChar char="•"/>
                      </a:pPr>
                      <a:r>
                        <a:rPr lang="en-US" sz="1500" u="none" strike="noStrike" kern="1200" baseline="0" dirty="0" smtClean="0">
                          <a:latin typeface="Candara" panose="020E0502030303020204" pitchFamily="34" charset="0"/>
                        </a:rPr>
                        <a:t>selecting test approaches</a:t>
                      </a:r>
                    </a:p>
                    <a:p>
                      <a:pPr marL="285750" indent="-285750">
                        <a:buFont typeface="Arial" panose="020B0604020202020204" pitchFamily="34" charset="0"/>
                        <a:buChar char="•"/>
                      </a:pPr>
                      <a:r>
                        <a:rPr lang="en-US" sz="1500" u="none" strike="noStrike" kern="1200" baseline="0" dirty="0" smtClean="0">
                          <a:latin typeface="Candara" panose="020E0502030303020204" pitchFamily="34" charset="0"/>
                        </a:rPr>
                        <a:t>estimating the time, effort and cost of testing</a:t>
                      </a:r>
                    </a:p>
                    <a:p>
                      <a:pPr marL="285750" indent="-285750">
                        <a:buFont typeface="Arial" panose="020B0604020202020204" pitchFamily="34" charset="0"/>
                        <a:buChar char="•"/>
                      </a:pPr>
                      <a:r>
                        <a:rPr lang="en-US" sz="1500" u="none" strike="noStrike" kern="1200" baseline="0" dirty="0" smtClean="0">
                          <a:latin typeface="Candara" panose="020E0502030303020204" pitchFamily="34" charset="0"/>
                        </a:rPr>
                        <a:t>acquiring resources</a:t>
                      </a:r>
                    </a:p>
                    <a:p>
                      <a:pPr marL="285750" indent="-285750">
                        <a:buFont typeface="Arial" panose="020B0604020202020204" pitchFamily="34" charset="0"/>
                        <a:buChar char="•"/>
                      </a:pPr>
                      <a:r>
                        <a:rPr lang="en-US" sz="1500" u="none" strike="noStrike" kern="1200" baseline="0" dirty="0" smtClean="0">
                          <a:latin typeface="Candara" panose="020E0502030303020204" pitchFamily="34" charset="0"/>
                        </a:rPr>
                        <a:t>defining test levels, cycles</a:t>
                      </a:r>
                    </a:p>
                    <a:p>
                      <a:pPr marL="285750" indent="-285750">
                        <a:buFont typeface="Arial" panose="020B0604020202020204" pitchFamily="34" charset="0"/>
                        <a:buChar char="•"/>
                      </a:pPr>
                      <a:r>
                        <a:rPr lang="en-US" sz="1500" u="none" strike="noStrike" kern="1200" baseline="0" dirty="0" smtClean="0">
                          <a:latin typeface="Candara" panose="020E0502030303020204" pitchFamily="34" charset="0"/>
                        </a:rPr>
                        <a:t>planning defect management	</a:t>
                      </a:r>
                      <a:endParaRPr lang="en-US" sz="1500" b="0" i="0" u="none" strike="noStrike" kern="1200" baseline="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629292152"/>
                  </a:ext>
                </a:extLst>
              </a:tr>
              <a:tr h="370840">
                <a:tc>
                  <a:txBody>
                    <a:bodyPr/>
                    <a:lstStyle/>
                    <a:p>
                      <a:r>
                        <a:rPr lang="en-US" sz="1500" dirty="0" smtClean="0">
                          <a:latin typeface="Candara" panose="020E0502030303020204" pitchFamily="34" charset="0"/>
                        </a:rPr>
                        <a:t>Test specifications,</a:t>
                      </a:r>
                    </a:p>
                    <a:p>
                      <a:r>
                        <a:rPr lang="en-US" sz="1500" dirty="0" smtClean="0">
                          <a:latin typeface="Candara" panose="020E0502030303020204" pitchFamily="34" charset="0"/>
                        </a:rPr>
                        <a:t>preparation and execution</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Initiate the specification, preparation, implementation and execution of tests</a:t>
                      </a:r>
                    </a:p>
                    <a:p>
                      <a:pPr marL="285750" indent="-285750">
                        <a:buFont typeface="Arial" panose="020B0604020202020204" pitchFamily="34" charset="0"/>
                        <a:buChar char="•"/>
                      </a:pPr>
                      <a:r>
                        <a:rPr lang="en-US" sz="1500" dirty="0" smtClean="0">
                          <a:latin typeface="Candara" panose="020E0502030303020204" pitchFamily="34" charset="0"/>
                        </a:rPr>
                        <a:t>monitor the test results</a:t>
                      </a:r>
                    </a:p>
                    <a:p>
                      <a:pPr marL="285750" indent="-285750">
                        <a:buFont typeface="Arial" panose="020B0604020202020204" pitchFamily="34" charset="0"/>
                        <a:buChar char="•"/>
                      </a:pPr>
                      <a:r>
                        <a:rPr lang="en-US" sz="1500" dirty="0" smtClean="0">
                          <a:latin typeface="Candara" panose="020E0502030303020204" pitchFamily="34" charset="0"/>
                        </a:rPr>
                        <a:t>check the exit criteria</a:t>
                      </a:r>
                      <a:endParaRPr lang="en-US" sz="1500" b="0" dirty="0">
                        <a:latin typeface="Candara" panose="020E0502030303020204" pitchFamily="34" charset="0"/>
                      </a:endParaRPr>
                    </a:p>
                  </a:txBody>
                  <a:tcPr/>
                </a:tc>
                <a:extLst>
                  <a:ext uri="{0D108BD9-81ED-4DB2-BD59-A6C34878D82A}">
                    <a16:rowId xmlns:a16="http://schemas.microsoft.com/office/drawing/2014/main" val="76536015"/>
                  </a:ext>
                </a:extLst>
              </a:tr>
              <a:tr h="370840">
                <a:tc>
                  <a:txBody>
                    <a:bodyPr/>
                    <a:lstStyle/>
                    <a:p>
                      <a:r>
                        <a:rPr lang="en-US" sz="1500" dirty="0" smtClean="0">
                          <a:latin typeface="Candara" panose="020E0502030303020204" pitchFamily="34" charset="0"/>
                        </a:rPr>
                        <a:t>Adapt planning</a:t>
                      </a:r>
                      <a:endParaRPr lang="en-US" sz="1500" b="0"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baseline="0" dirty="0" smtClean="0">
                          <a:latin typeface="Candara" panose="020E0502030303020204" pitchFamily="34" charset="0"/>
                        </a:rPr>
                        <a:t>based on test results and progress and take any action to compensate for problems</a:t>
                      </a:r>
                      <a:endParaRPr lang="en-US" sz="1500" b="0" i="0" u="none" strike="noStrike" kern="1200" baseline="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2772661794"/>
                  </a:ext>
                </a:extLst>
              </a:tr>
              <a:tr h="370840">
                <a:tc>
                  <a:txBody>
                    <a:bodyPr/>
                    <a:lstStyle/>
                    <a:p>
                      <a:r>
                        <a:rPr lang="en-US" sz="1500" dirty="0" smtClean="0">
                          <a:latin typeface="Candara" panose="020E0502030303020204" pitchFamily="34" charset="0"/>
                        </a:rPr>
                        <a:t>Manage test configuration</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Set up adequate configuration management for traceability</a:t>
                      </a:r>
                      <a:endParaRPr lang="en-US" sz="1500" b="0" dirty="0">
                        <a:latin typeface="Candara" panose="020E0502030303020204" pitchFamily="34" charset="0"/>
                      </a:endParaRPr>
                    </a:p>
                  </a:txBody>
                  <a:tcPr/>
                </a:tc>
                <a:extLst>
                  <a:ext uri="{0D108BD9-81ED-4DB2-BD59-A6C34878D82A}">
                    <a16:rowId xmlns:a16="http://schemas.microsoft.com/office/drawing/2014/main" val="3201624870"/>
                  </a:ext>
                </a:extLst>
              </a:tr>
              <a:tr h="370840">
                <a:tc>
                  <a:txBody>
                    <a:bodyPr/>
                    <a:lstStyle/>
                    <a:p>
                      <a:r>
                        <a:rPr lang="en-US" sz="1500" dirty="0" smtClean="0">
                          <a:latin typeface="Candara" panose="020E0502030303020204" pitchFamily="34" charset="0"/>
                        </a:rPr>
                        <a:t>Introduce metrics</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For measuring test progress and evaluating the quality of testing &amp; product</a:t>
                      </a:r>
                      <a:endParaRPr lang="en-US" sz="1500" b="0" dirty="0">
                        <a:latin typeface="Candara" panose="020E0502030303020204" pitchFamily="34" charset="0"/>
                      </a:endParaRPr>
                    </a:p>
                  </a:txBody>
                  <a:tcPr/>
                </a:tc>
                <a:extLst>
                  <a:ext uri="{0D108BD9-81ED-4DB2-BD59-A6C34878D82A}">
                    <a16:rowId xmlns:a16="http://schemas.microsoft.com/office/drawing/2014/main" val="3819681810"/>
                  </a:ext>
                </a:extLst>
              </a:tr>
              <a:tr h="370840">
                <a:tc>
                  <a:txBody>
                    <a:bodyPr/>
                    <a:lstStyle/>
                    <a:p>
                      <a:r>
                        <a:rPr lang="en-US" sz="1500" dirty="0" smtClean="0">
                          <a:latin typeface="Candara" panose="020E0502030303020204" pitchFamily="34" charset="0"/>
                        </a:rPr>
                        <a:t>Automation of tests</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Decide what should be automated, to what degree, and how</a:t>
                      </a:r>
                      <a:endParaRPr lang="en-US" sz="1500" b="0" dirty="0">
                        <a:latin typeface="Candara" panose="020E0502030303020204" pitchFamily="34" charset="0"/>
                      </a:endParaRPr>
                    </a:p>
                  </a:txBody>
                  <a:tcPr/>
                </a:tc>
                <a:extLst>
                  <a:ext uri="{0D108BD9-81ED-4DB2-BD59-A6C34878D82A}">
                    <a16:rowId xmlns:a16="http://schemas.microsoft.com/office/drawing/2014/main" val="442566718"/>
                  </a:ext>
                </a:extLst>
              </a:tr>
              <a:tr h="370840">
                <a:tc>
                  <a:txBody>
                    <a:bodyPr/>
                    <a:lstStyle/>
                    <a:p>
                      <a:r>
                        <a:rPr lang="en-US" sz="1500" dirty="0" smtClean="0">
                          <a:latin typeface="Candara" panose="020E0502030303020204" pitchFamily="34" charset="0"/>
                        </a:rPr>
                        <a:t>Select test tools</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Select tools to support testing and organize trainings for tool users</a:t>
                      </a:r>
                      <a:endParaRPr lang="en-US" sz="1500" b="0" dirty="0">
                        <a:latin typeface="Candara" panose="020E0502030303020204" pitchFamily="34" charset="0"/>
                      </a:endParaRPr>
                    </a:p>
                  </a:txBody>
                  <a:tcPr/>
                </a:tc>
                <a:extLst>
                  <a:ext uri="{0D108BD9-81ED-4DB2-BD59-A6C34878D82A}">
                    <a16:rowId xmlns:a16="http://schemas.microsoft.com/office/drawing/2014/main" val="2720579005"/>
                  </a:ext>
                </a:extLst>
              </a:tr>
              <a:tr h="370840">
                <a:tc>
                  <a:txBody>
                    <a:bodyPr/>
                    <a:lstStyle/>
                    <a:p>
                      <a:r>
                        <a:rPr lang="en-US" sz="1500" dirty="0" smtClean="0">
                          <a:latin typeface="Candara" panose="020E0502030303020204" pitchFamily="34" charset="0"/>
                        </a:rPr>
                        <a:t>Test environment</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Decide about the implementation of the test environment</a:t>
                      </a:r>
                      <a:endParaRPr lang="en-US" sz="1500" b="0" dirty="0">
                        <a:latin typeface="Candara" panose="020E0502030303020204" pitchFamily="34" charset="0"/>
                      </a:endParaRPr>
                    </a:p>
                  </a:txBody>
                  <a:tcPr/>
                </a:tc>
                <a:extLst>
                  <a:ext uri="{0D108BD9-81ED-4DB2-BD59-A6C34878D82A}">
                    <a16:rowId xmlns:a16="http://schemas.microsoft.com/office/drawing/2014/main" val="3757489983"/>
                  </a:ext>
                </a:extLst>
              </a:tr>
              <a:tr h="370840">
                <a:tc>
                  <a:txBody>
                    <a:bodyPr/>
                    <a:lstStyle/>
                    <a:p>
                      <a:r>
                        <a:rPr lang="en-US" sz="1500" dirty="0" smtClean="0">
                          <a:latin typeface="Candara" panose="020E0502030303020204" pitchFamily="34" charset="0"/>
                        </a:rPr>
                        <a:t>Test summary reports</a:t>
                      </a:r>
                      <a:endParaRPr lang="en-US" sz="1500" b="0" dirty="0">
                        <a:latin typeface="Candara" panose="020E0502030303020204" pitchFamily="34" charset="0"/>
                      </a:endParaRPr>
                    </a:p>
                  </a:txBody>
                  <a:tcPr/>
                </a:tc>
                <a:tc>
                  <a:txBody>
                    <a:bodyPr/>
                    <a:lstStyle/>
                    <a:p>
                      <a:r>
                        <a:rPr lang="en-US" sz="1500" dirty="0" smtClean="0">
                          <a:latin typeface="Candara" panose="020E0502030303020204" pitchFamily="34" charset="0"/>
                        </a:rPr>
                        <a:t>Write test summary reports based on the information gathered during testing</a:t>
                      </a:r>
                      <a:endParaRPr lang="en-US" sz="1500" b="0" dirty="0">
                        <a:latin typeface="Candara" panose="020E0502030303020204" pitchFamily="34" charset="0"/>
                      </a:endParaRPr>
                    </a:p>
                  </a:txBody>
                  <a:tcPr/>
                </a:tc>
                <a:extLst>
                  <a:ext uri="{0D108BD9-81ED-4DB2-BD59-A6C34878D82A}">
                    <a16:rowId xmlns:a16="http://schemas.microsoft.com/office/drawing/2014/main" val="3689205367"/>
                  </a:ext>
                </a:extLst>
              </a:tr>
            </a:tbl>
          </a:graphicData>
        </a:graphic>
      </p:graphicFrame>
      <p:sp>
        <p:nvSpPr>
          <p:cNvPr id="3" name="Slide Number Placeholder 2"/>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732617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reports</a:t>
            </a:r>
          </a:p>
        </p:txBody>
      </p:sp>
      <p:sp>
        <p:nvSpPr>
          <p:cNvPr id="3" name="Content Placeholder 2"/>
          <p:cNvSpPr>
            <a:spLocks noGrp="1"/>
          </p:cNvSpPr>
          <p:nvPr>
            <p:ph idx="1"/>
          </p:nvPr>
        </p:nvSpPr>
        <p:spPr/>
        <p:txBody>
          <a:bodyPr>
            <a:normAutofit/>
          </a:bodyPr>
          <a:lstStyle/>
          <a:p>
            <a:r>
              <a:rPr lang="en-US" dirty="0"/>
              <a:t>To write a good </a:t>
            </a:r>
            <a:r>
              <a:rPr lang="en-US" dirty="0" smtClean="0"/>
              <a:t>Defect report </a:t>
            </a:r>
            <a:r>
              <a:rPr lang="en-US" dirty="0"/>
              <a:t>you must keep in mind the </a:t>
            </a:r>
            <a:r>
              <a:rPr lang="en-US" dirty="0" smtClean="0"/>
              <a:t>following questions</a:t>
            </a:r>
            <a:r>
              <a:rPr lang="en-US" dirty="0"/>
              <a:t>:</a:t>
            </a:r>
          </a:p>
          <a:p>
            <a:pPr lvl="1"/>
            <a:r>
              <a:rPr lang="en-US" dirty="0" smtClean="0"/>
              <a:t>What </a:t>
            </a:r>
            <a:r>
              <a:rPr lang="en-US" dirty="0"/>
              <a:t>is the objective of the report?</a:t>
            </a:r>
          </a:p>
          <a:p>
            <a:pPr lvl="1"/>
            <a:r>
              <a:rPr lang="en-US" dirty="0" smtClean="0"/>
              <a:t>What </a:t>
            </a:r>
            <a:r>
              <a:rPr lang="en-US" dirty="0"/>
              <a:t>is the </a:t>
            </a:r>
            <a:r>
              <a:rPr lang="en-US" dirty="0" smtClean="0"/>
              <a:t>purpose?</a:t>
            </a:r>
            <a:endParaRPr lang="en-US" dirty="0"/>
          </a:p>
          <a:p>
            <a:pPr lvl="1"/>
            <a:r>
              <a:rPr lang="en-US" dirty="0" smtClean="0"/>
              <a:t>Who </a:t>
            </a:r>
            <a:r>
              <a:rPr lang="en-US" dirty="0"/>
              <a:t>is the </a:t>
            </a:r>
            <a:r>
              <a:rPr lang="en-US" dirty="0" smtClean="0"/>
              <a:t>reader(s)?</a:t>
            </a:r>
            <a:endParaRPr lang="en-US" dirty="0"/>
          </a:p>
          <a:p>
            <a:pPr lvl="1"/>
            <a:r>
              <a:rPr lang="en-US" dirty="0" smtClean="0"/>
              <a:t>What </a:t>
            </a:r>
            <a:r>
              <a:rPr lang="en-US" dirty="0"/>
              <a:t>goes into it?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1672985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reports</a:t>
            </a:r>
          </a:p>
        </p:txBody>
      </p:sp>
      <p:sp>
        <p:nvSpPr>
          <p:cNvPr id="3" name="Content Placeholder 2"/>
          <p:cNvSpPr>
            <a:spLocks noGrp="1"/>
          </p:cNvSpPr>
          <p:nvPr>
            <p:ph idx="1"/>
          </p:nvPr>
        </p:nvSpPr>
        <p:spPr/>
        <p:txBody>
          <a:bodyPr>
            <a:normAutofit/>
          </a:bodyPr>
          <a:lstStyle/>
          <a:p>
            <a:r>
              <a:rPr lang="en-US" dirty="0"/>
              <a:t>What goes </a:t>
            </a:r>
            <a:r>
              <a:rPr lang="en-US" dirty="0" smtClean="0"/>
              <a:t>in a </a:t>
            </a:r>
            <a:r>
              <a:rPr lang="en-US" dirty="0"/>
              <a:t>Defect report?</a:t>
            </a:r>
          </a:p>
          <a:p>
            <a:pPr lvl="1"/>
            <a:r>
              <a:rPr lang="en-US" dirty="0" smtClean="0"/>
              <a:t>A </a:t>
            </a:r>
            <a:r>
              <a:rPr lang="en-US" dirty="0"/>
              <a:t>description of some situation, behavior or event that occurred.</a:t>
            </a:r>
          </a:p>
          <a:p>
            <a:pPr lvl="1"/>
            <a:r>
              <a:rPr lang="en-US" dirty="0" smtClean="0"/>
              <a:t>One </a:t>
            </a:r>
            <a:r>
              <a:rPr lang="en-US" dirty="0"/>
              <a:t>or two screens with information gathered by a defect </a:t>
            </a:r>
            <a:r>
              <a:rPr lang="en-US" dirty="0" smtClean="0"/>
              <a:t>tracking tool</a:t>
            </a:r>
            <a:r>
              <a:rPr lang="en-US" dirty="0"/>
              <a:t>.</a:t>
            </a:r>
          </a:p>
          <a:p>
            <a:pPr lvl="1"/>
            <a:r>
              <a:rPr lang="en-US" dirty="0" smtClean="0"/>
              <a:t>A </a:t>
            </a:r>
            <a:r>
              <a:rPr lang="en-US" dirty="0"/>
              <a:t>description of the steps done to reproduce and isolate the incident.</a:t>
            </a:r>
          </a:p>
          <a:p>
            <a:pPr lvl="1"/>
            <a:r>
              <a:rPr lang="en-US" dirty="0" smtClean="0"/>
              <a:t>The </a:t>
            </a:r>
            <a:r>
              <a:rPr lang="en-US" dirty="0"/>
              <a:t>impact of the problem.</a:t>
            </a:r>
          </a:p>
          <a:p>
            <a:pPr lvl="1"/>
            <a:r>
              <a:rPr lang="en-US" dirty="0" smtClean="0"/>
              <a:t>Classification </a:t>
            </a:r>
            <a:r>
              <a:rPr lang="en-US" dirty="0"/>
              <a:t>information i.e. the scope , severity and priority of </a:t>
            </a:r>
            <a:r>
              <a:rPr lang="en-US" dirty="0" smtClean="0"/>
              <a:t>the defect</a:t>
            </a:r>
            <a:r>
              <a:rPr lang="en-US" dirty="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1675380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reports</a:t>
            </a:r>
          </a:p>
        </p:txBody>
      </p:sp>
      <p:sp>
        <p:nvSpPr>
          <p:cNvPr id="3" name="Content Placeholder 2"/>
          <p:cNvSpPr>
            <a:spLocks noGrp="1"/>
          </p:cNvSpPr>
          <p:nvPr>
            <p:ph idx="1"/>
          </p:nvPr>
        </p:nvSpPr>
        <p:spPr/>
        <p:txBody>
          <a:bodyPr>
            <a:normAutofit lnSpcReduction="10000"/>
          </a:bodyPr>
          <a:lstStyle/>
          <a:p>
            <a:r>
              <a:rPr lang="en-US" dirty="0"/>
              <a:t>A level of priority , assigned by the test managers</a:t>
            </a:r>
          </a:p>
          <a:p>
            <a:r>
              <a:rPr lang="en-US" dirty="0" smtClean="0"/>
              <a:t>The </a:t>
            </a:r>
            <a:r>
              <a:rPr lang="en-US" dirty="0"/>
              <a:t>risks, costs, opportunities and benefits associated with fixing or </a:t>
            </a:r>
            <a:r>
              <a:rPr lang="en-US" dirty="0" smtClean="0"/>
              <a:t>not fixing </a:t>
            </a:r>
            <a:r>
              <a:rPr lang="en-US" dirty="0"/>
              <a:t>the defect assigned by the project team or a committee.</a:t>
            </a:r>
          </a:p>
          <a:p>
            <a:r>
              <a:rPr lang="en-US" dirty="0" smtClean="0"/>
              <a:t>The </a:t>
            </a:r>
            <a:r>
              <a:rPr lang="en-US" dirty="0"/>
              <a:t>root cause , captured by the programmer,</a:t>
            </a:r>
          </a:p>
          <a:p>
            <a:pPr lvl="1"/>
            <a:r>
              <a:rPr lang="en-US" dirty="0" smtClean="0"/>
              <a:t>the </a:t>
            </a:r>
            <a:r>
              <a:rPr lang="en-US" dirty="0"/>
              <a:t>phase of introduction</a:t>
            </a:r>
          </a:p>
          <a:p>
            <a:pPr lvl="1"/>
            <a:r>
              <a:rPr lang="en-US" dirty="0" smtClean="0"/>
              <a:t>the </a:t>
            </a:r>
            <a:r>
              <a:rPr lang="en-US" dirty="0"/>
              <a:t>phase of removal</a:t>
            </a:r>
          </a:p>
          <a:p>
            <a:r>
              <a:rPr lang="en-US" dirty="0" smtClean="0"/>
              <a:t>Conclusions </a:t>
            </a:r>
            <a:r>
              <a:rPr lang="en-US" dirty="0"/>
              <a:t>and recommendations captured by the managers</a:t>
            </a:r>
            <a:r>
              <a:rPr lang="en-US" dirty="0" smtClean="0"/>
              <a:t>, programmers </a:t>
            </a:r>
            <a:r>
              <a:rPr lang="en-US" dirty="0"/>
              <a:t>or others</a:t>
            </a:r>
          </a:p>
          <a:p>
            <a:r>
              <a:rPr lang="en-US" dirty="0" smtClean="0"/>
              <a:t>Throughout </a:t>
            </a:r>
            <a:r>
              <a:rPr lang="en-US" dirty="0"/>
              <a:t>the life cycle of the Defect </a:t>
            </a:r>
            <a:r>
              <a:rPr lang="en-US" dirty="0" smtClean="0"/>
              <a:t>report, </a:t>
            </a:r>
            <a:r>
              <a:rPr lang="en-US" dirty="0"/>
              <a:t>the defect </a:t>
            </a:r>
            <a:r>
              <a:rPr lang="en-US" dirty="0" smtClean="0"/>
              <a:t>tracking system </a:t>
            </a:r>
            <a:r>
              <a:rPr lang="en-US" dirty="0"/>
              <a:t>should allow each person who works on the Defect report </a:t>
            </a:r>
            <a:r>
              <a:rPr lang="en-US" dirty="0" smtClean="0"/>
              <a:t>to enter </a:t>
            </a:r>
            <a:r>
              <a:rPr lang="en-US" dirty="0"/>
              <a:t>status and history information.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82</a:t>
            </a:fld>
            <a:endParaRPr lang="en-US" dirty="0"/>
          </a:p>
        </p:txBody>
      </p:sp>
    </p:spTree>
    <p:extLst>
      <p:ext uri="{BB962C8B-B14F-4D97-AF65-F5344CB8AC3E}">
        <p14:creationId xmlns:p14="http://schemas.microsoft.com/office/powerpoint/2010/main" val="315047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reports</a:t>
            </a:r>
          </a:p>
        </p:txBody>
      </p:sp>
      <p:sp>
        <p:nvSpPr>
          <p:cNvPr id="3" name="Content Placeholder 2"/>
          <p:cNvSpPr>
            <a:spLocks noGrp="1"/>
          </p:cNvSpPr>
          <p:nvPr>
            <p:ph idx="1"/>
          </p:nvPr>
        </p:nvSpPr>
        <p:spPr/>
        <p:txBody>
          <a:bodyPr/>
          <a:lstStyle/>
          <a:p>
            <a:r>
              <a:rPr lang="en-US" dirty="0" smtClean="0"/>
              <a:t>When to </a:t>
            </a:r>
            <a:r>
              <a:rPr lang="en-US" dirty="0"/>
              <a:t>raise incidents?</a:t>
            </a:r>
          </a:p>
          <a:p>
            <a:pPr lvl="1"/>
            <a:r>
              <a:rPr lang="en-US" dirty="0" smtClean="0"/>
              <a:t>During development, review, </a:t>
            </a:r>
            <a:r>
              <a:rPr lang="en-US" dirty="0"/>
              <a:t>testing or use of a </a:t>
            </a:r>
            <a:r>
              <a:rPr lang="en-US" dirty="0" smtClean="0"/>
              <a:t>software product</a:t>
            </a:r>
            <a:r>
              <a:rPr lang="en-US" dirty="0"/>
              <a:t>.</a:t>
            </a:r>
          </a:p>
        </p:txBody>
      </p:sp>
      <p:pic>
        <p:nvPicPr>
          <p:cNvPr id="4" name="Picture 3"/>
          <p:cNvPicPr>
            <a:picLocks noChangeAspect="1"/>
          </p:cNvPicPr>
          <p:nvPr/>
        </p:nvPicPr>
        <p:blipFill>
          <a:blip r:embed="rId2"/>
          <a:stretch>
            <a:fillRect/>
          </a:stretch>
        </p:blipFill>
        <p:spPr>
          <a:xfrm>
            <a:off x="2374853" y="2463726"/>
            <a:ext cx="6876288" cy="368924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83</a:t>
            </a:fld>
            <a:endParaRPr lang="en-US" dirty="0"/>
          </a:p>
        </p:txBody>
      </p:sp>
    </p:spTree>
    <p:extLst>
      <p:ext uri="{BB962C8B-B14F-4D97-AF65-F5344CB8AC3E}">
        <p14:creationId xmlns:p14="http://schemas.microsoft.com/office/powerpoint/2010/main" val="1147318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reports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58860" y="1312101"/>
            <a:ext cx="5381503" cy="507597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84</a:t>
            </a:fld>
            <a:endParaRPr lang="en-US" dirty="0"/>
          </a:p>
        </p:txBody>
      </p:sp>
    </p:spTree>
    <p:extLst>
      <p:ext uri="{BB962C8B-B14F-4D97-AF65-F5344CB8AC3E}">
        <p14:creationId xmlns:p14="http://schemas.microsoft.com/office/powerpoint/2010/main" val="241031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of the tester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91131"/>
              </p:ext>
            </p:extLst>
          </p:nvPr>
        </p:nvGraphicFramePr>
        <p:xfrm>
          <a:off x="812321" y="1407071"/>
          <a:ext cx="10515600" cy="4699000"/>
        </p:xfrm>
        <a:graphic>
          <a:graphicData uri="http://schemas.openxmlformats.org/drawingml/2006/table">
            <a:tbl>
              <a:tblPr firstRow="1" bandRow="1">
                <a:tableStyleId>{616DA210-FB5B-4158-B5E0-FEB733F419BA}</a:tableStyleId>
              </a:tblPr>
              <a:tblGrid>
                <a:gridCol w="2700528">
                  <a:extLst>
                    <a:ext uri="{9D8B030D-6E8A-4147-A177-3AD203B41FA5}">
                      <a16:colId xmlns:a16="http://schemas.microsoft.com/office/drawing/2014/main" val="4223945834"/>
                    </a:ext>
                  </a:extLst>
                </a:gridCol>
                <a:gridCol w="7815072">
                  <a:extLst>
                    <a:ext uri="{9D8B030D-6E8A-4147-A177-3AD203B41FA5}">
                      <a16:colId xmlns:a16="http://schemas.microsoft.com/office/drawing/2014/main" val="78651937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strike="noStrike" kern="1200" baseline="0" dirty="0" smtClean="0">
                          <a:latin typeface="Candara" panose="020E0502030303020204" pitchFamily="34" charset="0"/>
                        </a:rPr>
                        <a:t>Test plans</a:t>
                      </a:r>
                      <a:endParaRPr lang="en-US" sz="1500" b="0" i="0" u="none" strike="noStrike" kern="1200" baseline="0" dirty="0" smtClean="0">
                        <a:solidFill>
                          <a:schemeClr val="tx1"/>
                        </a:solidFill>
                        <a:latin typeface="Candara" panose="020E0502030303020204" pitchFamily="34" charset="0"/>
                        <a:ea typeface="+mn-ea"/>
                        <a:cs typeface="+mn-cs"/>
                      </a:endParaRPr>
                    </a:p>
                  </a:txBody>
                  <a:tcPr/>
                </a:tc>
                <a:tc>
                  <a:txBody>
                    <a:bodyPr/>
                    <a:lstStyle/>
                    <a:p>
                      <a:r>
                        <a:rPr lang="en-US" sz="1500" b="0" dirty="0" smtClean="0">
                          <a:latin typeface="Candara" panose="020E0502030303020204" pitchFamily="34" charset="0"/>
                        </a:rPr>
                        <a:t>Review and contribute to test plans</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1492076241"/>
                  </a:ext>
                </a:extLst>
              </a:tr>
              <a:tr h="370840">
                <a:tc>
                  <a:txBody>
                    <a:bodyPr/>
                    <a:lstStyle/>
                    <a:p>
                      <a:r>
                        <a:rPr lang="en-US" sz="1500" dirty="0" smtClean="0">
                          <a:latin typeface="Candara" panose="020E0502030303020204" pitchFamily="34" charset="0"/>
                        </a:rPr>
                        <a:t>Requirements and</a:t>
                      </a:r>
                    </a:p>
                    <a:p>
                      <a:r>
                        <a:rPr lang="en-US" sz="1500" dirty="0" smtClean="0">
                          <a:latin typeface="Candara" panose="020E0502030303020204" pitchFamily="34" charset="0"/>
                        </a:rPr>
                        <a:t>specifications</a:t>
                      </a:r>
                      <a:endParaRPr lang="en-US" sz="1500" b="0" dirty="0">
                        <a:solidFill>
                          <a:schemeClr val="tx1"/>
                        </a:solidFill>
                        <a:latin typeface="Candara" panose="020E0502030303020204" pitchFamily="34" charset="0"/>
                      </a:endParaRPr>
                    </a:p>
                  </a:txBody>
                  <a:tcPr/>
                </a:tc>
                <a:tc>
                  <a:txBody>
                    <a:bodyPr/>
                    <a:lstStyle/>
                    <a:p>
                      <a:r>
                        <a:rPr lang="en-US" sz="1500" u="none" strike="noStrike" kern="1200" baseline="0" dirty="0" smtClean="0">
                          <a:latin typeface="Candara" panose="020E0502030303020204" pitchFamily="34" charset="0"/>
                        </a:rPr>
                        <a:t>Analyze review and assess user requirement s, specifications and models for testability.</a:t>
                      </a:r>
                      <a:endParaRPr lang="en-US" sz="1500" b="0" i="0" u="none" strike="noStrike" kern="1200" baseline="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629292152"/>
                  </a:ext>
                </a:extLst>
              </a:tr>
              <a:tr h="370840">
                <a:tc>
                  <a:txBody>
                    <a:bodyPr/>
                    <a:lstStyle/>
                    <a:p>
                      <a:r>
                        <a:rPr lang="en-US" sz="1500" dirty="0" smtClean="0">
                          <a:latin typeface="Candara" panose="020E0502030303020204" pitchFamily="34" charset="0"/>
                        </a:rPr>
                        <a:t>Test specifications</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Create test specifications</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76536015"/>
                  </a:ext>
                </a:extLst>
              </a:tr>
              <a:tr h="370840">
                <a:tc>
                  <a:txBody>
                    <a:bodyPr/>
                    <a:lstStyle/>
                    <a:p>
                      <a:r>
                        <a:rPr lang="en-US" sz="1500" dirty="0" smtClean="0">
                          <a:latin typeface="Candara" panose="020E0502030303020204" pitchFamily="34" charset="0"/>
                        </a:rPr>
                        <a:t>Test environment</a:t>
                      </a:r>
                      <a:endParaRPr lang="en-US" sz="1500" b="0" dirty="0">
                        <a:solidFill>
                          <a:schemeClr val="tx1"/>
                        </a:solidFill>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baseline="0" dirty="0" smtClean="0">
                          <a:latin typeface="Candara" panose="020E0502030303020204" pitchFamily="34" charset="0"/>
                        </a:rPr>
                        <a:t>Set up the test environment (often coordinating with system administration and network management).</a:t>
                      </a:r>
                      <a:endParaRPr lang="en-US" sz="1500" b="0" i="0" u="none" strike="noStrike" kern="1200" baseline="0" dirty="0" smtClean="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2772661794"/>
                  </a:ext>
                </a:extLst>
              </a:tr>
              <a:tr h="370840">
                <a:tc>
                  <a:txBody>
                    <a:bodyPr/>
                    <a:lstStyle/>
                    <a:p>
                      <a:r>
                        <a:rPr lang="en-US" sz="1500" dirty="0" smtClean="0">
                          <a:latin typeface="Candara" panose="020E0502030303020204" pitchFamily="34" charset="0"/>
                        </a:rPr>
                        <a:t>Test data</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Prepare and acquire test data</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3201624870"/>
                  </a:ext>
                </a:extLst>
              </a:tr>
              <a:tr h="370840">
                <a:tc>
                  <a:txBody>
                    <a:bodyPr/>
                    <a:lstStyle/>
                    <a:p>
                      <a:r>
                        <a:rPr lang="en-US" sz="1500" dirty="0" smtClean="0">
                          <a:latin typeface="Candara" panose="020E0502030303020204" pitchFamily="34" charset="0"/>
                        </a:rPr>
                        <a:t>Testing process</a:t>
                      </a:r>
                      <a:endParaRPr lang="en-US" sz="1500" b="0" dirty="0">
                        <a:solidFill>
                          <a:schemeClr val="tx1"/>
                        </a:solidFill>
                        <a:latin typeface="Candara" panose="020E0502030303020204" pitchFamily="34" charset="0"/>
                      </a:endParaRPr>
                    </a:p>
                  </a:txBody>
                  <a:tcPr/>
                </a:tc>
                <a:tc>
                  <a:txBody>
                    <a:bodyPr/>
                    <a:lstStyle/>
                    <a:p>
                      <a:pPr marL="285750" indent="-285750">
                        <a:buFont typeface="Arial" panose="020B0604020202020204" pitchFamily="34" charset="0"/>
                        <a:buChar char="•"/>
                      </a:pPr>
                      <a:r>
                        <a:rPr lang="en-US" sz="1500" dirty="0" smtClean="0">
                          <a:latin typeface="Candara" panose="020E0502030303020204" pitchFamily="34" charset="0"/>
                        </a:rPr>
                        <a:t>Implement tests on all test levels,</a:t>
                      </a:r>
                    </a:p>
                    <a:p>
                      <a:pPr marL="285750" indent="-285750">
                        <a:buFont typeface="Arial" panose="020B0604020202020204" pitchFamily="34" charset="0"/>
                        <a:buChar char="•"/>
                      </a:pPr>
                      <a:r>
                        <a:rPr lang="en-US" sz="1500" dirty="0" smtClean="0">
                          <a:latin typeface="Candara" panose="020E0502030303020204" pitchFamily="34" charset="0"/>
                        </a:rPr>
                        <a:t>execute and log the tests,</a:t>
                      </a:r>
                    </a:p>
                    <a:p>
                      <a:pPr marL="285750" indent="-285750">
                        <a:buFont typeface="Arial" panose="020B0604020202020204" pitchFamily="34" charset="0"/>
                        <a:buChar char="•"/>
                      </a:pPr>
                      <a:r>
                        <a:rPr lang="en-US" sz="1500" dirty="0" smtClean="0">
                          <a:latin typeface="Candara" panose="020E0502030303020204" pitchFamily="34" charset="0"/>
                        </a:rPr>
                        <a:t>Evaluate the results </a:t>
                      </a:r>
                    </a:p>
                    <a:p>
                      <a:pPr marL="285750" indent="-285750">
                        <a:buFont typeface="Arial" panose="020B0604020202020204" pitchFamily="34" charset="0"/>
                        <a:buChar char="•"/>
                      </a:pPr>
                      <a:r>
                        <a:rPr lang="en-US" sz="1500" dirty="0" smtClean="0">
                          <a:latin typeface="Candara" panose="020E0502030303020204" pitchFamily="34" charset="0"/>
                        </a:rPr>
                        <a:t>and document the deviations from expected results.</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3819681810"/>
                  </a:ext>
                </a:extLst>
              </a:tr>
              <a:tr h="370840">
                <a:tc>
                  <a:txBody>
                    <a:bodyPr/>
                    <a:lstStyle/>
                    <a:p>
                      <a:r>
                        <a:rPr lang="en-US" sz="1500" dirty="0" smtClean="0">
                          <a:latin typeface="Candara" panose="020E0502030303020204" pitchFamily="34" charset="0"/>
                        </a:rPr>
                        <a:t>Test tools</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Use test tools (for management or monitoring) as required</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442566718"/>
                  </a:ext>
                </a:extLst>
              </a:tr>
              <a:tr h="370840">
                <a:tc>
                  <a:txBody>
                    <a:bodyPr/>
                    <a:lstStyle/>
                    <a:p>
                      <a:r>
                        <a:rPr lang="en-US" sz="1500" dirty="0" smtClean="0">
                          <a:latin typeface="Candara" panose="020E0502030303020204" pitchFamily="34" charset="0"/>
                        </a:rPr>
                        <a:t>Test automation</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Automate tests (may be supported by a developer or a test automation expert)</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2720579005"/>
                  </a:ext>
                </a:extLst>
              </a:tr>
              <a:tr h="370840">
                <a:tc>
                  <a:txBody>
                    <a:bodyPr/>
                    <a:lstStyle/>
                    <a:p>
                      <a:r>
                        <a:rPr lang="en-US" sz="1500" dirty="0" smtClean="0">
                          <a:latin typeface="Candara" panose="020E0502030303020204" pitchFamily="34" charset="0"/>
                        </a:rPr>
                        <a:t>Other metrics</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Measure performance of components and systems (if applicable)</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3757489983"/>
                  </a:ext>
                </a:extLst>
              </a:tr>
              <a:tr h="370840">
                <a:tc>
                  <a:txBody>
                    <a:bodyPr/>
                    <a:lstStyle/>
                    <a:p>
                      <a:r>
                        <a:rPr lang="en-US" sz="1500" dirty="0" smtClean="0">
                          <a:latin typeface="Candara" panose="020E0502030303020204" pitchFamily="34" charset="0"/>
                        </a:rPr>
                        <a:t>Help the others</a:t>
                      </a:r>
                      <a:endParaRPr lang="en-US" sz="1500" b="0" dirty="0">
                        <a:solidFill>
                          <a:schemeClr val="tx1"/>
                        </a:solidFill>
                        <a:latin typeface="Candara" panose="020E0502030303020204" pitchFamily="34" charset="0"/>
                      </a:endParaRPr>
                    </a:p>
                  </a:txBody>
                  <a:tcPr/>
                </a:tc>
                <a:tc>
                  <a:txBody>
                    <a:bodyPr/>
                    <a:lstStyle/>
                    <a:p>
                      <a:r>
                        <a:rPr lang="en-US" sz="1500" dirty="0" smtClean="0">
                          <a:latin typeface="Candara" panose="020E0502030303020204" pitchFamily="34" charset="0"/>
                        </a:rPr>
                        <a:t>Review tests developed by others</a:t>
                      </a:r>
                      <a:endParaRPr lang="en-US" sz="1500" b="0" dirty="0">
                        <a:solidFill>
                          <a:schemeClr val="tx1"/>
                        </a:solidFill>
                        <a:latin typeface="Candara" panose="020E0502030303020204" pitchFamily="34" charset="0"/>
                      </a:endParaRPr>
                    </a:p>
                  </a:txBody>
                  <a:tcPr/>
                </a:tc>
                <a:extLst>
                  <a:ext uri="{0D108BD9-81ED-4DB2-BD59-A6C34878D82A}">
                    <a16:rowId xmlns:a16="http://schemas.microsoft.com/office/drawing/2014/main" val="3689205367"/>
                  </a:ext>
                </a:extLst>
              </a:tr>
            </a:tbl>
          </a:graphicData>
        </a:graphic>
      </p:graphicFrame>
      <p:sp>
        <p:nvSpPr>
          <p:cNvPr id="3" name="Slide Number Placeholder 2"/>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3082657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5257</Words>
  <Application>Microsoft Office PowerPoint</Application>
  <PresentationFormat>Widescreen</PresentationFormat>
  <Paragraphs>729</Paragraphs>
  <Slides>84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游ゴシック</vt:lpstr>
      <vt:lpstr>Arial</vt:lpstr>
      <vt:lpstr>Calibri</vt:lpstr>
      <vt:lpstr>Calibri Light</vt:lpstr>
      <vt:lpstr>Candara</vt:lpstr>
      <vt:lpstr>Times New Roman</vt:lpstr>
      <vt:lpstr>Office Theme</vt:lpstr>
      <vt:lpstr>Test Management</vt:lpstr>
      <vt:lpstr>Outline</vt:lpstr>
      <vt:lpstr>Test organization and independence</vt:lpstr>
      <vt:lpstr>Test organization and independence</vt:lpstr>
      <vt:lpstr>Test organization and independence</vt:lpstr>
      <vt:lpstr>Advantages &amp; disadvantages</vt:lpstr>
      <vt:lpstr>Tasks of the test leader and tester</vt:lpstr>
      <vt:lpstr>Tasks of the test leader</vt:lpstr>
      <vt:lpstr>Tasks of the tester</vt:lpstr>
      <vt:lpstr>Skills</vt:lpstr>
      <vt:lpstr>Skills</vt:lpstr>
      <vt:lpstr>Test planning and estimation</vt:lpstr>
      <vt:lpstr>The purpose of a test plan</vt:lpstr>
      <vt:lpstr>Test planning</vt:lpstr>
      <vt:lpstr>Test planning</vt:lpstr>
      <vt:lpstr>Test planning activities</vt:lpstr>
      <vt:lpstr>Entry/Exit criteria</vt:lpstr>
      <vt:lpstr>Test estimation</vt:lpstr>
      <vt:lpstr>Test estimation</vt:lpstr>
      <vt:lpstr>Test estimation techniques</vt:lpstr>
      <vt:lpstr>Test estimation</vt:lpstr>
      <vt:lpstr>Test estimation - an example</vt:lpstr>
      <vt:lpstr>Factors affecting the test effort</vt:lpstr>
      <vt:lpstr>Test approaches and strategies</vt:lpstr>
      <vt:lpstr>Test approaches and strategies</vt:lpstr>
      <vt:lpstr>Test approaches and strategies</vt:lpstr>
      <vt:lpstr>Test Plan and Test Strategy </vt:lpstr>
      <vt:lpstr>Test Plan</vt:lpstr>
      <vt:lpstr>Importance of a Test Plan</vt:lpstr>
      <vt:lpstr>Test Plans</vt:lpstr>
      <vt:lpstr>Test Plan </vt:lpstr>
      <vt:lpstr>Good Test Plans</vt:lpstr>
      <vt:lpstr>Standard Test Plan</vt:lpstr>
      <vt:lpstr>How to write a Test Plan</vt:lpstr>
      <vt:lpstr>1. Analyze the Project</vt:lpstr>
      <vt:lpstr>2. Develop Test Strategy</vt:lpstr>
      <vt:lpstr>2. Develop Test Strategy</vt:lpstr>
      <vt:lpstr>2. Develop Test Strategy</vt:lpstr>
      <vt:lpstr>2. Develop Test Strategy</vt:lpstr>
      <vt:lpstr>2. Develop Test Strategy</vt:lpstr>
      <vt:lpstr>3. Define Test Objective</vt:lpstr>
      <vt:lpstr>4. Define Test Criteria</vt:lpstr>
      <vt:lpstr>4. Define Test Criteria</vt:lpstr>
      <vt:lpstr>5. Resource Planning</vt:lpstr>
      <vt:lpstr>6. Plan Test Environment</vt:lpstr>
      <vt:lpstr>7. Schedule &amp; Estimation</vt:lpstr>
      <vt:lpstr>7. Schedule &amp; Estimation</vt:lpstr>
      <vt:lpstr>7. Schedule &amp; Estimation</vt:lpstr>
      <vt:lpstr>8. Test Deliverables</vt:lpstr>
      <vt:lpstr>Test progress monitoring</vt:lpstr>
      <vt:lpstr>Test progress monitoring</vt:lpstr>
      <vt:lpstr>Test log template</vt:lpstr>
      <vt:lpstr>Test case summary - common metrics</vt:lpstr>
      <vt:lpstr>Total defects opened and closed chart</vt:lpstr>
      <vt:lpstr>Test reporting</vt:lpstr>
      <vt:lpstr>Test reporting</vt:lpstr>
      <vt:lpstr>Test reporting</vt:lpstr>
      <vt:lpstr>Test summary report - template</vt:lpstr>
      <vt:lpstr>Test control</vt:lpstr>
      <vt:lpstr>Test control</vt:lpstr>
      <vt:lpstr>Configuration management</vt:lpstr>
      <vt:lpstr>Configuration management</vt:lpstr>
      <vt:lpstr>Configuration management</vt:lpstr>
      <vt:lpstr>Configuration management</vt:lpstr>
      <vt:lpstr>Risk and testing</vt:lpstr>
      <vt:lpstr>Risk and testing</vt:lpstr>
      <vt:lpstr>Risk and testing</vt:lpstr>
      <vt:lpstr>Project risks</vt:lpstr>
      <vt:lpstr>Project risks</vt:lpstr>
      <vt:lpstr>Project risks</vt:lpstr>
      <vt:lpstr>Product risks</vt:lpstr>
      <vt:lpstr>Product risks</vt:lpstr>
      <vt:lpstr>Product risks</vt:lpstr>
      <vt:lpstr>Risk analysis</vt:lpstr>
      <vt:lpstr>Risk analysis</vt:lpstr>
      <vt:lpstr>Risk analysis</vt:lpstr>
      <vt:lpstr>Risk analysis</vt:lpstr>
      <vt:lpstr>Defect management</vt:lpstr>
      <vt:lpstr>Defect management</vt:lpstr>
      <vt:lpstr>Defect reports</vt:lpstr>
      <vt:lpstr>Defect reports</vt:lpstr>
      <vt:lpstr>Defect reports</vt:lpstr>
      <vt:lpstr>Defect reports</vt:lpstr>
      <vt:lpstr>Defect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16</cp:revision>
  <dcterms:created xsi:type="dcterms:W3CDTF">2021-10-12T10:09:12Z</dcterms:created>
  <dcterms:modified xsi:type="dcterms:W3CDTF">2022-02-20T07:20:27Z</dcterms:modified>
</cp:coreProperties>
</file>